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0" r:id="rId3"/>
    <p:sldId id="312" r:id="rId4"/>
    <p:sldId id="258" r:id="rId5"/>
    <p:sldId id="260" r:id="rId6"/>
    <p:sldId id="259" r:id="rId7"/>
    <p:sldId id="261" r:id="rId8"/>
    <p:sldId id="262" r:id="rId9"/>
    <p:sldId id="263" r:id="rId10"/>
    <p:sldId id="267" r:id="rId11"/>
    <p:sldId id="268" r:id="rId12"/>
    <p:sldId id="269" r:id="rId13"/>
    <p:sldId id="266" r:id="rId14"/>
    <p:sldId id="271" r:id="rId15"/>
    <p:sldId id="272" r:id="rId16"/>
    <p:sldId id="273" r:id="rId17"/>
    <p:sldId id="274" r:id="rId18"/>
    <p:sldId id="275" r:id="rId19"/>
    <p:sldId id="264"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11" userDrawn="1">
          <p15:clr>
            <a:srgbClr val="A4A3A4"/>
          </p15:clr>
        </p15:guide>
        <p15:guide id="2" pos="3749"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rince Rajak" initials="PR" lastIdx="1" clrIdx="0">
    <p:extLst>
      <p:ext uri="{19B8F6BF-5375-455C-9EA6-DF929625EA0E}">
        <p15:presenceInfo xmlns:p15="http://schemas.microsoft.com/office/powerpoint/2012/main" userId="6b45d17c6125287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27E0"/>
    <a:srgbClr val="A027E1"/>
    <a:srgbClr val="7326DE"/>
    <a:srgbClr val="5826DD"/>
    <a:srgbClr val="4826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979" autoAdjust="0"/>
    <p:restoredTop sz="94660"/>
  </p:normalViewPr>
  <p:slideViewPr>
    <p:cSldViewPr snapToGrid="0" showGuides="1">
      <p:cViewPr varScale="1">
        <p:scale>
          <a:sx n="85" d="100"/>
          <a:sy n="85" d="100"/>
        </p:scale>
        <p:origin x="82" y="77"/>
      </p:cViewPr>
      <p:guideLst>
        <p:guide orient="horz" pos="1911"/>
        <p:guide pos="374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01A3B-EBC5-309A-5833-6A3527A21A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0C1AC1E-3426-B172-8689-36E1C2C50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260371A-B511-E7AF-82D3-2555528FE6A3}"/>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5" name="Footer Placeholder 4">
            <a:extLst>
              <a:ext uri="{FF2B5EF4-FFF2-40B4-BE49-F238E27FC236}">
                <a16:creationId xmlns:a16="http://schemas.microsoft.com/office/drawing/2014/main" id="{BCEEC455-84C5-0B35-85E4-114C57FB604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F7C52D-F15C-C9F8-3335-E2F785D63641}"/>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858290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E4A95-1E34-B411-1124-761AFA6FBED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3FB203-13BE-1511-601C-7F13394B95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F944ADA-4CBE-ACD8-8C3E-A6B0EB4ED99E}"/>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5" name="Footer Placeholder 4">
            <a:extLst>
              <a:ext uri="{FF2B5EF4-FFF2-40B4-BE49-F238E27FC236}">
                <a16:creationId xmlns:a16="http://schemas.microsoft.com/office/drawing/2014/main" id="{FB188AE9-AB64-D242-C797-3D57D7200E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D197950-8BA4-A729-69AB-2A9C33B2A0D4}"/>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020947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C0F03-ECF6-9EAD-7B6F-762EC4E8EB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505B80-B287-1348-4AE5-E3185B09A4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9DFEA5-C05E-EE04-79A5-B97CAA2D5AC0}"/>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5" name="Footer Placeholder 4">
            <a:extLst>
              <a:ext uri="{FF2B5EF4-FFF2-40B4-BE49-F238E27FC236}">
                <a16:creationId xmlns:a16="http://schemas.microsoft.com/office/drawing/2014/main" id="{76234E43-5162-4C3D-E0AA-5E98F5C8A1B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94C3D3-8F53-9E28-359C-CB021024ECD7}"/>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573479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4E764-B4B6-B478-60C7-B09720C5D5D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3CC38D4-F354-496B-88C6-F649549912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037F03-F494-C075-4D7F-D70913AB0F52}"/>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5" name="Footer Placeholder 4">
            <a:extLst>
              <a:ext uri="{FF2B5EF4-FFF2-40B4-BE49-F238E27FC236}">
                <a16:creationId xmlns:a16="http://schemas.microsoft.com/office/drawing/2014/main" id="{6AD6BED7-4DD1-A4E3-0CBD-413FF99740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CCE9AF-E3DB-8414-8012-9B95248B2E3C}"/>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931868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D14DC-0629-C9BA-9155-416D5779AC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4BDC039-F1FD-26FE-0C22-C7ADBC2BBE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80BFCB-EC10-CA84-A4F5-9280145912C8}"/>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5" name="Footer Placeholder 4">
            <a:extLst>
              <a:ext uri="{FF2B5EF4-FFF2-40B4-BE49-F238E27FC236}">
                <a16:creationId xmlns:a16="http://schemas.microsoft.com/office/drawing/2014/main" id="{607EBCA7-A6B9-EDC4-4B9B-0C8674607E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D21103-40FE-F4B2-8B0C-282A53171B6F}"/>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189943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1E88E-D634-6D2E-C351-35847363F9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406BFA6-F8A5-37CB-54A6-121149CEFD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A59E679-2CE4-8457-AB14-5568285532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C8A388F-9E62-8A02-083F-2AEC36FEE556}"/>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6" name="Footer Placeholder 5">
            <a:extLst>
              <a:ext uri="{FF2B5EF4-FFF2-40B4-BE49-F238E27FC236}">
                <a16:creationId xmlns:a16="http://schemas.microsoft.com/office/drawing/2014/main" id="{F2AA602B-8164-9F55-8E03-DCF8A4A4F5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CC63AA-D0D3-27E6-0592-0ADAA9BC052E}"/>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74680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53B21-9D92-48CD-3458-A51BFDAB4AA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AD448B5-876C-A96A-9284-67F3119240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8AAE2C-A09B-D0D4-284B-7120FE2E8B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A1D049C-A447-A694-9A5E-65A6985DE9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51C93C-1B4C-74D3-D3A9-28BEBB49C18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D02345A-2B7D-D61E-8E73-4F3D5DF592FB}"/>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8" name="Footer Placeholder 7">
            <a:extLst>
              <a:ext uri="{FF2B5EF4-FFF2-40B4-BE49-F238E27FC236}">
                <a16:creationId xmlns:a16="http://schemas.microsoft.com/office/drawing/2014/main" id="{6446AF72-04DC-8C73-7000-4103650C70D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2307D86-2DE0-FCBA-2E67-C847F48F321A}"/>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3924749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C2076-C673-9D0E-5B06-94942C96683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4DEDDC2-4DF4-9836-7057-4326AF7DBD57}"/>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4" name="Footer Placeholder 3">
            <a:extLst>
              <a:ext uri="{FF2B5EF4-FFF2-40B4-BE49-F238E27FC236}">
                <a16:creationId xmlns:a16="http://schemas.microsoft.com/office/drawing/2014/main" id="{93912BDD-2ACA-7B5C-8043-3A4BFD29DC8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D3AC3A1-27C5-409E-2820-D471689745F5}"/>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1961675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7AB14A-5220-5F8C-ED07-7B911FD6EC74}"/>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3" name="Footer Placeholder 2">
            <a:extLst>
              <a:ext uri="{FF2B5EF4-FFF2-40B4-BE49-F238E27FC236}">
                <a16:creationId xmlns:a16="http://schemas.microsoft.com/office/drawing/2014/main" id="{68909533-2F26-8DB3-17FD-5A6F600F313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DAF9FB8-AA60-B620-5780-6DE1DC7F5EC7}"/>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915438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05479-F708-0870-55C0-B70CC6D91D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0FB96E1-2569-4F2E-6EC6-88F88F9EDD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F094E3-7561-9664-5B49-78D71C0724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DAAA1E-98DF-9855-D0F6-F8ED020AE677}"/>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6" name="Footer Placeholder 5">
            <a:extLst>
              <a:ext uri="{FF2B5EF4-FFF2-40B4-BE49-F238E27FC236}">
                <a16:creationId xmlns:a16="http://schemas.microsoft.com/office/drawing/2014/main" id="{285D6F5D-C8F6-08B6-0A66-3E84D712EF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098900-65E8-5774-8D81-B6E0711DCCEA}"/>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881539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6237D-27E1-71BC-5F77-9757340E99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1B64786-A5CA-67A3-425C-6F53A9B008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CA45C0D-643C-5D40-8297-7C3BE4BF88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032721-1BAC-E8D1-4F33-40FE2C60716D}"/>
              </a:ext>
            </a:extLst>
          </p:cNvPr>
          <p:cNvSpPr>
            <a:spLocks noGrp="1"/>
          </p:cNvSpPr>
          <p:nvPr>
            <p:ph type="dt" sz="half" idx="10"/>
          </p:nvPr>
        </p:nvSpPr>
        <p:spPr/>
        <p:txBody>
          <a:bodyPr/>
          <a:lstStyle/>
          <a:p>
            <a:fld id="{C4A75C4D-A8F9-4DD8-97E0-2A1461156B3C}" type="datetimeFigureOut">
              <a:rPr lang="en-IN" smtClean="0"/>
              <a:t>17-02-2025</a:t>
            </a:fld>
            <a:endParaRPr lang="en-IN"/>
          </a:p>
        </p:txBody>
      </p:sp>
      <p:sp>
        <p:nvSpPr>
          <p:cNvPr id="6" name="Footer Placeholder 5">
            <a:extLst>
              <a:ext uri="{FF2B5EF4-FFF2-40B4-BE49-F238E27FC236}">
                <a16:creationId xmlns:a16="http://schemas.microsoft.com/office/drawing/2014/main" id="{C9EF651A-2FB5-C6F9-7314-0A7A564E46B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D92B75D-FA4C-37BE-1702-C0393D09890E}"/>
              </a:ext>
            </a:extLst>
          </p:cNvPr>
          <p:cNvSpPr>
            <a:spLocks noGrp="1"/>
          </p:cNvSpPr>
          <p:nvPr>
            <p:ph type="sldNum" sz="quarter" idx="12"/>
          </p:nvPr>
        </p:nvSpPr>
        <p:spPr/>
        <p:txBody>
          <a:bodyPr/>
          <a:lstStyle/>
          <a:p>
            <a:fld id="{4CC49F56-6236-4966-A0A8-7AE82B700D54}" type="slidenum">
              <a:rPr lang="en-IN" smtClean="0"/>
              <a:t>‹#›</a:t>
            </a:fld>
            <a:endParaRPr lang="en-IN"/>
          </a:p>
        </p:txBody>
      </p:sp>
    </p:spTree>
    <p:extLst>
      <p:ext uri="{BB962C8B-B14F-4D97-AF65-F5344CB8AC3E}">
        <p14:creationId xmlns:p14="http://schemas.microsoft.com/office/powerpoint/2010/main" val="2604023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0D04F6-B412-9D09-7BB2-34587C8DE1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C4B7498-AA6E-1795-B6DC-EB4518ECAD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054804-E6E6-FD29-5346-700ACCE298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A75C4D-A8F9-4DD8-97E0-2A1461156B3C}" type="datetimeFigureOut">
              <a:rPr lang="en-IN" smtClean="0"/>
              <a:t>17-02-2025</a:t>
            </a:fld>
            <a:endParaRPr lang="en-IN"/>
          </a:p>
        </p:txBody>
      </p:sp>
      <p:sp>
        <p:nvSpPr>
          <p:cNvPr id="5" name="Footer Placeholder 4">
            <a:extLst>
              <a:ext uri="{FF2B5EF4-FFF2-40B4-BE49-F238E27FC236}">
                <a16:creationId xmlns:a16="http://schemas.microsoft.com/office/drawing/2014/main" id="{D3477892-2BB5-7584-C3E0-48776C1DA2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AC7022E-4C6A-244B-9EF6-280874378B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C49F56-6236-4966-A0A8-7AE82B700D54}" type="slidenum">
              <a:rPr lang="en-IN" smtClean="0"/>
              <a:t>‹#›</a:t>
            </a:fld>
            <a:endParaRPr lang="en-IN"/>
          </a:p>
        </p:txBody>
      </p:sp>
    </p:spTree>
    <p:extLst>
      <p:ext uri="{BB962C8B-B14F-4D97-AF65-F5344CB8AC3E}">
        <p14:creationId xmlns:p14="http://schemas.microsoft.com/office/powerpoint/2010/main" val="32261119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B469FD0E-7B6B-F226-77D8-0FACE13151BD}"/>
              </a:ext>
            </a:extLst>
          </p:cNvPr>
          <p:cNvSpPr/>
          <p:nvPr/>
        </p:nvSpPr>
        <p:spPr>
          <a:xfrm>
            <a:off x="6981185" y="4980844"/>
            <a:ext cx="2302344" cy="1877561"/>
          </a:xfrm>
          <a:custGeom>
            <a:avLst/>
            <a:gdLst>
              <a:gd name="connsiteX0" fmla="*/ 2302237 w 2302344"/>
              <a:gd name="connsiteY0" fmla="*/ 1877453 h 1877561"/>
              <a:gd name="connsiteX1" fmla="*/ 1454758 w 2302344"/>
              <a:gd name="connsiteY1" fmla="*/ 1877453 h 1877561"/>
              <a:gd name="connsiteX2" fmla="*/ 47530 w 2302344"/>
              <a:gd name="connsiteY2" fmla="*/ 471310 h 1877561"/>
              <a:gd name="connsiteX3" fmla="*/ 40485 w 2302344"/>
              <a:gd name="connsiteY3" fmla="*/ 248874 h 1877561"/>
              <a:gd name="connsiteX4" fmla="*/ 47530 w 2302344"/>
              <a:gd name="connsiteY4" fmla="*/ 241287 h 1877561"/>
              <a:gd name="connsiteX5" fmla="*/ 241247 w 2302344"/>
              <a:gd name="connsiteY5" fmla="*/ 47569 h 1877561"/>
              <a:gd name="connsiteX6" fmla="*/ 471134 w 2302344"/>
              <a:gd name="connsiteY6" fmla="*/ 47435 h 1877561"/>
              <a:gd name="connsiteX7" fmla="*/ 471270 w 2302344"/>
              <a:gd name="connsiteY7" fmla="*/ 47569 h 1877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2344" h="1877561">
                <a:moveTo>
                  <a:pt x="2302237" y="1877453"/>
                </a:moveTo>
                <a:lnTo>
                  <a:pt x="1454758" y="1877453"/>
                </a:lnTo>
                <a:lnTo>
                  <a:pt x="47530" y="471310"/>
                </a:lnTo>
                <a:cubicBezTo>
                  <a:pt x="-13159" y="410647"/>
                  <a:pt x="-16248" y="313247"/>
                  <a:pt x="40485" y="248874"/>
                </a:cubicBezTo>
                <a:lnTo>
                  <a:pt x="47530" y="241287"/>
                </a:lnTo>
                <a:lnTo>
                  <a:pt x="241247" y="47569"/>
                </a:lnTo>
                <a:cubicBezTo>
                  <a:pt x="304700" y="-15937"/>
                  <a:pt x="407627" y="-16018"/>
                  <a:pt x="471134" y="47435"/>
                </a:cubicBezTo>
                <a:cubicBezTo>
                  <a:pt x="471188" y="47488"/>
                  <a:pt x="471216" y="47516"/>
                  <a:pt x="471270" y="47569"/>
                </a:cubicBezTo>
                <a:close/>
              </a:path>
            </a:pathLst>
          </a:custGeom>
          <a:solidFill>
            <a:srgbClr val="A4A4A4">
              <a:alpha val="14000"/>
            </a:srgbClr>
          </a:solidFill>
          <a:ln w="27093"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2ED0C4BF-DD34-80D0-6B49-B45716292631}"/>
              </a:ext>
            </a:extLst>
          </p:cNvPr>
          <p:cNvSpPr/>
          <p:nvPr/>
        </p:nvSpPr>
        <p:spPr>
          <a:xfrm>
            <a:off x="7018297" y="4689516"/>
            <a:ext cx="2746952" cy="2168888"/>
          </a:xfrm>
          <a:custGeom>
            <a:avLst/>
            <a:gdLst>
              <a:gd name="connsiteX0" fmla="*/ 2746845 w 2746952"/>
              <a:gd name="connsiteY0" fmla="*/ 2168781 h 2168888"/>
              <a:gd name="connsiteX1" fmla="*/ 1591044 w 2746952"/>
              <a:gd name="connsiteY1" fmla="*/ 2168781 h 2168888"/>
              <a:gd name="connsiteX2" fmla="*/ 54581 w 2746952"/>
              <a:gd name="connsiteY2" fmla="*/ 632319 h 2168888"/>
              <a:gd name="connsiteX3" fmla="*/ 3917 w 2746952"/>
              <a:gd name="connsiteY3" fmla="*/ 539930 h 2168888"/>
              <a:gd name="connsiteX4" fmla="*/ 54581 w 2746952"/>
              <a:gd name="connsiteY4" fmla="*/ 370055 h 2168888"/>
              <a:gd name="connsiteX5" fmla="*/ 370489 w 2746952"/>
              <a:gd name="connsiteY5" fmla="*/ 54147 h 2168888"/>
              <a:gd name="connsiteX6" fmla="*/ 632753 w 2746952"/>
              <a:gd name="connsiteY6" fmla="*/ 54147 h 216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46952" h="2168888">
                <a:moveTo>
                  <a:pt x="2746845" y="2168781"/>
                </a:moveTo>
                <a:lnTo>
                  <a:pt x="1591044" y="2168781"/>
                </a:lnTo>
                <a:lnTo>
                  <a:pt x="54581" y="632319"/>
                </a:lnTo>
                <a:cubicBezTo>
                  <a:pt x="28815" y="607311"/>
                  <a:pt x="11150" y="575097"/>
                  <a:pt x="3917" y="539930"/>
                </a:cubicBezTo>
                <a:cubicBezTo>
                  <a:pt x="-9116" y="478374"/>
                  <a:pt x="9958" y="414407"/>
                  <a:pt x="54581" y="370055"/>
                </a:cubicBezTo>
                <a:lnTo>
                  <a:pt x="370489" y="54147"/>
                </a:lnTo>
                <a:cubicBezTo>
                  <a:pt x="442936" y="-18193"/>
                  <a:pt x="560305" y="-18193"/>
                  <a:pt x="632753" y="54147"/>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7093"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A96BAAF8-0116-869D-56AE-7BA3A22DA4A8}"/>
              </a:ext>
            </a:extLst>
          </p:cNvPr>
          <p:cNvSpPr/>
          <p:nvPr/>
        </p:nvSpPr>
        <p:spPr>
          <a:xfrm>
            <a:off x="5067008" y="-1083"/>
            <a:ext cx="1821741" cy="3992473"/>
          </a:xfrm>
          <a:custGeom>
            <a:avLst/>
            <a:gdLst>
              <a:gd name="connsiteX0" fmla="*/ 1821634 w 1821741"/>
              <a:gd name="connsiteY0" fmla="*/ 3980987 h 3992473"/>
              <a:gd name="connsiteX1" fmla="*/ 1810255 w 1821741"/>
              <a:gd name="connsiteY1" fmla="*/ 3992366 h 3992473"/>
              <a:gd name="connsiteX2" fmla="*/ 536869 w 1821741"/>
              <a:gd name="connsiteY2" fmla="*/ 2718979 h 3992473"/>
              <a:gd name="connsiteX3" fmla="*/ 536869 w 1821741"/>
              <a:gd name="connsiteY3" fmla="*/ 121270 h 3992473"/>
              <a:gd name="connsiteX4" fmla="*/ 657976 w 1821741"/>
              <a:gd name="connsiteY4" fmla="*/ -108 h 3992473"/>
              <a:gd name="connsiteX5" fmla="*/ 681005 w 1821741"/>
              <a:gd name="connsiteY5" fmla="*/ -108 h 3992473"/>
              <a:gd name="connsiteX6" fmla="*/ 548247 w 1821741"/>
              <a:gd name="connsiteY6" fmla="*/ 132650 h 3992473"/>
              <a:gd name="connsiteX7" fmla="*/ 548247 w 1821741"/>
              <a:gd name="connsiteY7" fmla="*/ 2706516 h 3992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1741" h="3992473">
                <a:moveTo>
                  <a:pt x="1821634" y="3980987"/>
                </a:moveTo>
                <a:lnTo>
                  <a:pt x="1810255" y="3992366"/>
                </a:lnTo>
                <a:lnTo>
                  <a:pt x="536869" y="2718979"/>
                </a:lnTo>
                <a:cubicBezTo>
                  <a:pt x="-179100" y="2001060"/>
                  <a:pt x="-179100" y="839189"/>
                  <a:pt x="536869" y="121270"/>
                </a:cubicBezTo>
                <a:lnTo>
                  <a:pt x="657976" y="-108"/>
                </a:lnTo>
                <a:lnTo>
                  <a:pt x="681005" y="-108"/>
                </a:lnTo>
                <a:lnTo>
                  <a:pt x="548247" y="132650"/>
                </a:lnTo>
                <a:cubicBezTo>
                  <a:pt x="-160948" y="844039"/>
                  <a:pt x="-160948" y="1995127"/>
                  <a:pt x="548247" y="2706516"/>
                </a:cubicBezTo>
                <a:close/>
              </a:path>
            </a:pathLst>
          </a:custGeom>
          <a:gradFill>
            <a:gsLst>
              <a:gs pos="0">
                <a:schemeClr val="accent1"/>
              </a:gs>
              <a:gs pos="50000">
                <a:schemeClr val="accent1"/>
              </a:gs>
              <a:gs pos="100000">
                <a:schemeClr val="accent1"/>
              </a:gs>
            </a:gsLst>
            <a:lin ang="2700000" scaled="1"/>
          </a:gradFill>
          <a:ln w="27093"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C3B049D5-7FE9-154E-ADBD-12645B4F4852}"/>
              </a:ext>
            </a:extLst>
          </p:cNvPr>
          <p:cNvSpPr/>
          <p:nvPr/>
        </p:nvSpPr>
        <p:spPr>
          <a:xfrm>
            <a:off x="5424403" y="0"/>
            <a:ext cx="6768408" cy="6858405"/>
          </a:xfrm>
          <a:custGeom>
            <a:avLst/>
            <a:gdLst>
              <a:gd name="connsiteX0" fmla="*/ 6768301 w 6768408"/>
              <a:gd name="connsiteY0" fmla="*/ -108 h 6858405"/>
              <a:gd name="connsiteX1" fmla="*/ 6768301 w 6768408"/>
              <a:gd name="connsiteY1" fmla="*/ 6858298 h 6858405"/>
              <a:gd name="connsiteX2" fmla="*/ 4825168 w 6768408"/>
              <a:gd name="connsiteY2" fmla="*/ 6858298 h 6858405"/>
              <a:gd name="connsiteX3" fmla="*/ 433338 w 6768408"/>
              <a:gd name="connsiteY3" fmla="*/ 2466198 h 6858405"/>
              <a:gd name="connsiteX4" fmla="*/ 432851 w 6768408"/>
              <a:gd name="connsiteY4" fmla="*/ 374539 h 6858405"/>
              <a:gd name="connsiteX5" fmla="*/ 433338 w 6768408"/>
              <a:gd name="connsiteY5" fmla="*/ 374051 h 6858405"/>
              <a:gd name="connsiteX6" fmla="*/ 807226 w 6768408"/>
              <a:gd name="connsiteY6" fmla="*/ -108 h 6858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68408" h="6858405">
                <a:moveTo>
                  <a:pt x="6768301" y="-108"/>
                </a:moveTo>
                <a:lnTo>
                  <a:pt x="6768301" y="6858298"/>
                </a:lnTo>
                <a:lnTo>
                  <a:pt x="4825168" y="6858298"/>
                </a:lnTo>
                <a:lnTo>
                  <a:pt x="433338" y="2466198"/>
                </a:lnTo>
                <a:cubicBezTo>
                  <a:pt x="-144400" y="1888731"/>
                  <a:pt x="-144617" y="952277"/>
                  <a:pt x="432851" y="374539"/>
                </a:cubicBezTo>
                <a:cubicBezTo>
                  <a:pt x="433014" y="374376"/>
                  <a:pt x="433176" y="374214"/>
                  <a:pt x="433338" y="374051"/>
                </a:cubicBezTo>
                <a:lnTo>
                  <a:pt x="807226" y="-108"/>
                </a:lnTo>
                <a:close/>
              </a:path>
            </a:pathLst>
          </a:cu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AE40DFCD-A47A-AA9F-4673-63B51136EA47}"/>
              </a:ext>
            </a:extLst>
          </p:cNvPr>
          <p:cNvSpPr/>
          <p:nvPr/>
        </p:nvSpPr>
        <p:spPr>
          <a:xfrm>
            <a:off x="5661419" y="5739993"/>
            <a:ext cx="27640" cy="27637"/>
          </a:xfrm>
          <a:custGeom>
            <a:avLst/>
            <a:gdLst>
              <a:gd name="connsiteX0" fmla="*/ -104 w 27640"/>
              <a:gd name="connsiteY0" fmla="*/ 13439 h 27637"/>
              <a:gd name="connsiteX1" fmla="*/ 13442 w 27640"/>
              <a:gd name="connsiteY1" fmla="*/ 27528 h 27637"/>
              <a:gd name="connsiteX2" fmla="*/ 27531 w 27640"/>
              <a:gd name="connsiteY2" fmla="*/ 13981 h 27637"/>
              <a:gd name="connsiteX3" fmla="*/ 13984 w 27640"/>
              <a:gd name="connsiteY3" fmla="*/ -108 h 27637"/>
              <a:gd name="connsiteX4" fmla="*/ 13713 w 27640"/>
              <a:gd name="connsiteY4" fmla="*/ -108 h 27637"/>
              <a:gd name="connsiteX5" fmla="*/ -104 w 27640"/>
              <a:gd name="connsiteY5" fmla="*/ 13439 h 27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40" h="27637">
                <a:moveTo>
                  <a:pt x="-104" y="13439"/>
                </a:moveTo>
                <a:cubicBezTo>
                  <a:pt x="-267" y="21080"/>
                  <a:pt x="5802" y="27365"/>
                  <a:pt x="13442" y="27528"/>
                </a:cubicBezTo>
                <a:cubicBezTo>
                  <a:pt x="21083" y="27663"/>
                  <a:pt x="27368" y="21621"/>
                  <a:pt x="27531" y="13981"/>
                </a:cubicBezTo>
                <a:cubicBezTo>
                  <a:pt x="27666" y="6341"/>
                  <a:pt x="21625" y="55"/>
                  <a:pt x="13984" y="-108"/>
                </a:cubicBezTo>
                <a:cubicBezTo>
                  <a:pt x="13903" y="-108"/>
                  <a:pt x="13795" y="-108"/>
                  <a:pt x="13713" y="-108"/>
                </a:cubicBezTo>
                <a:cubicBezTo>
                  <a:pt x="6181" y="-108"/>
                  <a:pt x="31" y="5907"/>
                  <a:pt x="-104" y="13439"/>
                </a:cubicBezTo>
                <a:close/>
              </a:path>
            </a:pathLst>
          </a:custGeom>
          <a:solidFill>
            <a:srgbClr val="929493"/>
          </a:solidFill>
          <a:ln w="27093"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9FF0891D-EB2E-9F35-276E-57E02F29A60D}"/>
              </a:ext>
            </a:extLst>
          </p:cNvPr>
          <p:cNvSpPr/>
          <p:nvPr/>
        </p:nvSpPr>
        <p:spPr>
          <a:xfrm>
            <a:off x="6792027" y="3894666"/>
            <a:ext cx="181525" cy="181525"/>
          </a:xfrm>
          <a:custGeom>
            <a:avLst/>
            <a:gdLst>
              <a:gd name="connsiteX0" fmla="*/ 181526 w 181525"/>
              <a:gd name="connsiteY0" fmla="*/ 90763 h 181525"/>
              <a:gd name="connsiteX1" fmla="*/ 90763 w 181525"/>
              <a:gd name="connsiteY1" fmla="*/ 181526 h 181525"/>
              <a:gd name="connsiteX2" fmla="*/ 0 w 181525"/>
              <a:gd name="connsiteY2" fmla="*/ 90763 h 181525"/>
              <a:gd name="connsiteX3" fmla="*/ 90763 w 181525"/>
              <a:gd name="connsiteY3" fmla="*/ 0 h 181525"/>
              <a:gd name="connsiteX4" fmla="*/ 181526 w 181525"/>
              <a:gd name="connsiteY4" fmla="*/ 90763 h 18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525" h="181525">
                <a:moveTo>
                  <a:pt x="181526" y="90763"/>
                </a:moveTo>
                <a:cubicBezTo>
                  <a:pt x="181526" y="140890"/>
                  <a:pt x="140890" y="181526"/>
                  <a:pt x="90763" y="181526"/>
                </a:cubicBezTo>
                <a:cubicBezTo>
                  <a:pt x="40636" y="181526"/>
                  <a:pt x="0" y="140890"/>
                  <a:pt x="0" y="90763"/>
                </a:cubicBezTo>
                <a:cubicBezTo>
                  <a:pt x="0" y="40636"/>
                  <a:pt x="40636" y="0"/>
                  <a:pt x="90763" y="0"/>
                </a:cubicBezTo>
                <a:cubicBezTo>
                  <a:pt x="140890" y="0"/>
                  <a:pt x="181526" y="40636"/>
                  <a:pt x="181526" y="90763"/>
                </a:cubicBezTo>
                <a:close/>
              </a:path>
            </a:pathLst>
          </a:custGeom>
          <a:gradFill>
            <a:gsLst>
              <a:gs pos="0">
                <a:srgbClr val="4826DC"/>
              </a:gs>
              <a:gs pos="50000">
                <a:srgbClr val="4826DC"/>
              </a:gs>
              <a:gs pos="100000">
                <a:srgbClr val="4826DC"/>
              </a:gs>
            </a:gsLst>
            <a:lin ang="2700000" scaled="1"/>
          </a:gradFill>
          <a:ln w="27093"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EDE8B49F-3EB2-CEA9-9D24-32DBB7216B82}"/>
              </a:ext>
            </a:extLst>
          </p:cNvPr>
          <p:cNvSpPr/>
          <p:nvPr/>
        </p:nvSpPr>
        <p:spPr>
          <a:xfrm>
            <a:off x="7266432" y="6130137"/>
            <a:ext cx="739647" cy="728268"/>
          </a:xfrm>
          <a:custGeom>
            <a:avLst/>
            <a:gdLst>
              <a:gd name="connsiteX0" fmla="*/ 739648 w 739647"/>
              <a:gd name="connsiteY0" fmla="*/ 728269 h 728268"/>
              <a:gd name="connsiteX1" fmla="*/ 717431 w 739647"/>
              <a:gd name="connsiteY1" fmla="*/ 728269 h 728268"/>
              <a:gd name="connsiteX2" fmla="*/ 0 w 739647"/>
              <a:gd name="connsiteY2" fmla="*/ 11108 h 728268"/>
              <a:gd name="connsiteX3" fmla="*/ 11108 w 739647"/>
              <a:gd name="connsiteY3" fmla="*/ 0 h 728268"/>
              <a:gd name="connsiteX4" fmla="*/ 739648 w 739647"/>
              <a:gd name="connsiteY4" fmla="*/ 728269 h 728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9647" h="728268">
                <a:moveTo>
                  <a:pt x="739648" y="728269"/>
                </a:moveTo>
                <a:lnTo>
                  <a:pt x="717431" y="728269"/>
                </a:lnTo>
                <a:lnTo>
                  <a:pt x="0" y="11108"/>
                </a:lnTo>
                <a:lnTo>
                  <a:pt x="11108" y="0"/>
                </a:lnTo>
                <a:lnTo>
                  <a:pt x="739648" y="728269"/>
                </a:lnTo>
                <a:close/>
              </a:path>
            </a:pathLst>
          </a:custGeom>
          <a:solidFill>
            <a:schemeClr val="accent6"/>
          </a:solidFill>
          <a:ln w="27093" cap="flat">
            <a:noFill/>
            <a:prstDash val="solid"/>
            <a:miter/>
          </a:ln>
        </p:spPr>
        <p:txBody>
          <a:bodyPr rtlCol="0" anchor="ctr"/>
          <a:lstStyle/>
          <a:p>
            <a:endParaRPr lang="en-IN" dirty="0"/>
          </a:p>
        </p:txBody>
      </p:sp>
      <p:sp>
        <p:nvSpPr>
          <p:cNvPr id="13" name="Freeform: Shape 12">
            <a:extLst>
              <a:ext uri="{FF2B5EF4-FFF2-40B4-BE49-F238E27FC236}">
                <a16:creationId xmlns:a16="http://schemas.microsoft.com/office/drawing/2014/main" id="{0B7B7556-0065-E9E2-76F2-02EDBCB60D84}"/>
              </a:ext>
            </a:extLst>
          </p:cNvPr>
          <p:cNvSpPr/>
          <p:nvPr/>
        </p:nvSpPr>
        <p:spPr>
          <a:xfrm>
            <a:off x="7181358" y="6044793"/>
            <a:ext cx="181525" cy="181525"/>
          </a:xfrm>
          <a:custGeom>
            <a:avLst/>
            <a:gdLst>
              <a:gd name="connsiteX0" fmla="*/ 181526 w 181525"/>
              <a:gd name="connsiteY0" fmla="*/ 90763 h 181525"/>
              <a:gd name="connsiteX1" fmla="*/ 90763 w 181525"/>
              <a:gd name="connsiteY1" fmla="*/ 181526 h 181525"/>
              <a:gd name="connsiteX2" fmla="*/ 0 w 181525"/>
              <a:gd name="connsiteY2" fmla="*/ 90763 h 181525"/>
              <a:gd name="connsiteX3" fmla="*/ 90763 w 181525"/>
              <a:gd name="connsiteY3" fmla="*/ 0 h 181525"/>
              <a:gd name="connsiteX4" fmla="*/ 181526 w 181525"/>
              <a:gd name="connsiteY4" fmla="*/ 90763 h 18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525" h="181525">
                <a:moveTo>
                  <a:pt x="181526" y="90763"/>
                </a:moveTo>
                <a:cubicBezTo>
                  <a:pt x="181526" y="140890"/>
                  <a:pt x="140890" y="181526"/>
                  <a:pt x="90763" y="181526"/>
                </a:cubicBezTo>
                <a:cubicBezTo>
                  <a:pt x="40636" y="181526"/>
                  <a:pt x="0" y="140890"/>
                  <a:pt x="0" y="90763"/>
                </a:cubicBezTo>
                <a:cubicBezTo>
                  <a:pt x="0" y="40636"/>
                  <a:pt x="40636" y="0"/>
                  <a:pt x="90763" y="0"/>
                </a:cubicBezTo>
                <a:cubicBezTo>
                  <a:pt x="140890" y="0"/>
                  <a:pt x="181526" y="40636"/>
                  <a:pt x="181526" y="90763"/>
                </a:cubicBezTo>
                <a:close/>
              </a:path>
            </a:pathLst>
          </a:custGeom>
          <a:solidFill>
            <a:schemeClr val="accent6"/>
          </a:solidFill>
          <a:ln w="27093" cap="flat">
            <a:noFill/>
            <a:prstDash val="solid"/>
            <a:miter/>
          </a:ln>
        </p:spPr>
        <p:txBody>
          <a:bodyPr rtlCol="0" anchor="ctr"/>
          <a:lstStyle/>
          <a:p>
            <a:endParaRPr lang="en-IN"/>
          </a:p>
        </p:txBody>
      </p:sp>
      <p:pic>
        <p:nvPicPr>
          <p:cNvPr id="22" name="Picture 21" descr="A picture containing fictional character, cartoon, automaton, robot&#10;&#10;Description automatically generated">
            <a:extLst>
              <a:ext uri="{FF2B5EF4-FFF2-40B4-BE49-F238E27FC236}">
                <a16:creationId xmlns:a16="http://schemas.microsoft.com/office/drawing/2014/main" id="{1FA27385-C370-C051-6A70-2AFB94084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3090" y="262803"/>
            <a:ext cx="6858910" cy="6595197"/>
          </a:xfrm>
          <a:prstGeom prst="rect">
            <a:avLst/>
          </a:prstGeom>
        </p:spPr>
      </p:pic>
      <p:sp>
        <p:nvSpPr>
          <p:cNvPr id="23" name="TextBox 22">
            <a:extLst>
              <a:ext uri="{FF2B5EF4-FFF2-40B4-BE49-F238E27FC236}">
                <a16:creationId xmlns:a16="http://schemas.microsoft.com/office/drawing/2014/main" id="{C41508FC-6CF2-0FED-612F-7C1A5BC869FB}"/>
              </a:ext>
            </a:extLst>
          </p:cNvPr>
          <p:cNvSpPr txBox="1"/>
          <p:nvPr/>
        </p:nvSpPr>
        <p:spPr>
          <a:xfrm>
            <a:off x="387604" y="2786670"/>
            <a:ext cx="4944676" cy="1754326"/>
          </a:xfrm>
          <a:prstGeom prst="rect">
            <a:avLst/>
          </a:prstGeom>
          <a:noFill/>
        </p:spPr>
        <p:txBody>
          <a:bodyPr wrap="square" rtlCol="0">
            <a:spAutoFit/>
          </a:bodyPr>
          <a:lstStyle/>
          <a:p>
            <a:r>
              <a:rPr lang="en-US" sz="5400" b="1" dirty="0">
                <a:solidFill>
                  <a:schemeClr val="bg1"/>
                </a:solidFill>
                <a:latin typeface="Montserrat" panose="00000500000000000000" pitchFamily="2" charset="0"/>
              </a:rPr>
              <a:t>AI Chatbot Presentation</a:t>
            </a:r>
            <a:endParaRPr lang="en-IN" sz="5400" b="1" dirty="0">
              <a:solidFill>
                <a:schemeClr val="bg1"/>
              </a:solidFill>
              <a:latin typeface="Montserrat" panose="00000500000000000000" pitchFamily="2" charset="0"/>
            </a:endParaRPr>
          </a:p>
        </p:txBody>
      </p:sp>
      <p:sp>
        <p:nvSpPr>
          <p:cNvPr id="3" name="TextBox 2">
            <a:extLst>
              <a:ext uri="{FF2B5EF4-FFF2-40B4-BE49-F238E27FC236}">
                <a16:creationId xmlns:a16="http://schemas.microsoft.com/office/drawing/2014/main" id="{BE516CE2-C28E-851D-99DA-4658F1A5A444}"/>
              </a:ext>
            </a:extLst>
          </p:cNvPr>
          <p:cNvSpPr txBox="1"/>
          <p:nvPr/>
        </p:nvSpPr>
        <p:spPr>
          <a:xfrm>
            <a:off x="431953" y="5442570"/>
            <a:ext cx="4313219" cy="954107"/>
          </a:xfrm>
          <a:prstGeom prst="rect">
            <a:avLst/>
          </a:prstGeom>
          <a:noFill/>
        </p:spPr>
        <p:txBody>
          <a:bodyPr wrap="square" rtlCol="0">
            <a:spAutoFit/>
          </a:bodyPr>
          <a:lstStyle/>
          <a:p>
            <a:r>
              <a:rPr lang="en-US" sz="2800" dirty="0">
                <a:solidFill>
                  <a:schemeClr val="bg1"/>
                </a:solidFill>
                <a:latin typeface="Montserrat" panose="00000500000000000000" pitchFamily="2" charset="0"/>
              </a:rPr>
              <a:t>Presented By : Prince Rajak  &amp; Neha </a:t>
            </a:r>
            <a:r>
              <a:rPr lang="en-US" sz="2800" dirty="0" err="1">
                <a:solidFill>
                  <a:schemeClr val="bg1"/>
                </a:solidFill>
                <a:latin typeface="Montserrat" panose="00000500000000000000" pitchFamily="2" charset="0"/>
              </a:rPr>
              <a:t>Daryani</a:t>
            </a:r>
            <a:endParaRPr lang="en-IN" sz="2800"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3165199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EE0A5A77-43E2-4CE0-A470-53B485B838C9}"/>
              </a:ext>
            </a:extLst>
          </p:cNvPr>
          <p:cNvSpPr txBox="1"/>
          <p:nvPr/>
        </p:nvSpPr>
        <p:spPr>
          <a:xfrm>
            <a:off x="7350125" y="1022748"/>
            <a:ext cx="3933825" cy="1323439"/>
          </a:xfrm>
          <a:prstGeom prst="rect">
            <a:avLst/>
          </a:prstGeom>
          <a:noFill/>
        </p:spPr>
        <p:txBody>
          <a:bodyPr wrap="square">
            <a:spAutoFit/>
          </a:bodyPr>
          <a:lstStyle/>
          <a:p>
            <a:r>
              <a:rPr lang="en-IN" sz="4000" b="1" i="0" dirty="0">
                <a:solidFill>
                  <a:schemeClr val="bg1"/>
                </a:solidFill>
                <a:effectLst/>
                <a:latin typeface="Montserrat" panose="00000500000000000000" pitchFamily="2" charset="0"/>
              </a:rPr>
              <a:t>AI Chatbots In Healthcare</a:t>
            </a:r>
            <a:endParaRPr lang="en-IN" sz="4000" b="1" dirty="0">
              <a:solidFill>
                <a:schemeClr val="bg1"/>
              </a:solidFill>
              <a:latin typeface="Montserrat" panose="00000500000000000000" pitchFamily="2" charset="0"/>
            </a:endParaRPr>
          </a:p>
        </p:txBody>
      </p:sp>
      <p:grpSp>
        <p:nvGrpSpPr>
          <p:cNvPr id="24" name="Group 23">
            <a:extLst>
              <a:ext uri="{FF2B5EF4-FFF2-40B4-BE49-F238E27FC236}">
                <a16:creationId xmlns:a16="http://schemas.microsoft.com/office/drawing/2014/main" id="{19F5BB0F-CA66-B7B4-2DE2-1B0111A791DA}"/>
              </a:ext>
            </a:extLst>
          </p:cNvPr>
          <p:cNvGrpSpPr/>
          <p:nvPr/>
        </p:nvGrpSpPr>
        <p:grpSpPr>
          <a:xfrm>
            <a:off x="755650" y="1022748"/>
            <a:ext cx="4994147" cy="4813695"/>
            <a:chOff x="933450" y="1022748"/>
            <a:chExt cx="4994147" cy="4813695"/>
          </a:xfrm>
        </p:grpSpPr>
        <p:sp>
          <p:nvSpPr>
            <p:cNvPr id="5" name="Rectangle: Rounded Corners 4">
              <a:extLst>
                <a:ext uri="{FF2B5EF4-FFF2-40B4-BE49-F238E27FC236}">
                  <a16:creationId xmlns:a16="http://schemas.microsoft.com/office/drawing/2014/main" id="{486EA445-0715-8069-E485-88A0C6C3F64C}"/>
                </a:ext>
              </a:extLst>
            </p:cNvPr>
            <p:cNvSpPr/>
            <p:nvPr/>
          </p:nvSpPr>
          <p:spPr>
            <a:xfrm>
              <a:off x="933450" y="2644188"/>
              <a:ext cx="4691062" cy="1474374"/>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6" name="Rectangle: Rounded Corners 5">
              <a:extLst>
                <a:ext uri="{FF2B5EF4-FFF2-40B4-BE49-F238E27FC236}">
                  <a16:creationId xmlns:a16="http://schemas.microsoft.com/office/drawing/2014/main" id="{39C72FB1-DBED-5C2B-1A43-ABF9A2C65CA1}"/>
                </a:ext>
              </a:extLst>
            </p:cNvPr>
            <p:cNvSpPr/>
            <p:nvPr/>
          </p:nvSpPr>
          <p:spPr>
            <a:xfrm>
              <a:off x="1236535" y="1034654"/>
              <a:ext cx="4691062" cy="1474374"/>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7" name="Rectangle: Rounded Corners 6">
              <a:extLst>
                <a:ext uri="{FF2B5EF4-FFF2-40B4-BE49-F238E27FC236}">
                  <a16:creationId xmlns:a16="http://schemas.microsoft.com/office/drawing/2014/main" id="{379C7E7A-B414-0802-E79B-930E46D1736F}"/>
                </a:ext>
              </a:extLst>
            </p:cNvPr>
            <p:cNvSpPr/>
            <p:nvPr/>
          </p:nvSpPr>
          <p:spPr>
            <a:xfrm>
              <a:off x="1236535" y="4362069"/>
              <a:ext cx="4691062" cy="1474374"/>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 name="Rectangle: Rounded Corners 7">
              <a:extLst>
                <a:ext uri="{FF2B5EF4-FFF2-40B4-BE49-F238E27FC236}">
                  <a16:creationId xmlns:a16="http://schemas.microsoft.com/office/drawing/2014/main" id="{D0A0CE96-6AF4-CBA8-6442-0AC82E50C2E8}"/>
                </a:ext>
              </a:extLst>
            </p:cNvPr>
            <p:cNvSpPr/>
            <p:nvPr/>
          </p:nvSpPr>
          <p:spPr>
            <a:xfrm>
              <a:off x="1236535" y="1022748"/>
              <a:ext cx="4387977" cy="1379124"/>
            </a:xfrm>
            <a:prstGeom prst="roundRect">
              <a:avLst/>
            </a:prstGeom>
            <a:solidFill>
              <a:srgbClr val="FFFFFF"/>
            </a:solidFill>
            <a:ln w="9525" cap="flat">
              <a:noFill/>
              <a:prstDash val="solid"/>
              <a:miter/>
            </a:ln>
          </p:spPr>
          <p:txBody>
            <a:bodyPr rtlCol="0" anchor="ctr"/>
            <a:lstStyle/>
            <a:p>
              <a:endParaRPr lang="en-IN"/>
            </a:p>
          </p:txBody>
        </p:sp>
        <p:sp>
          <p:nvSpPr>
            <p:cNvPr id="9" name="Rectangle: Rounded Corners 8">
              <a:extLst>
                <a:ext uri="{FF2B5EF4-FFF2-40B4-BE49-F238E27FC236}">
                  <a16:creationId xmlns:a16="http://schemas.microsoft.com/office/drawing/2014/main" id="{02A79480-489D-98F8-DA90-30C9A7167A94}"/>
                </a:ext>
              </a:extLst>
            </p:cNvPr>
            <p:cNvSpPr/>
            <p:nvPr/>
          </p:nvSpPr>
          <p:spPr>
            <a:xfrm>
              <a:off x="1236535" y="2739438"/>
              <a:ext cx="4387977" cy="1379124"/>
            </a:xfrm>
            <a:prstGeom prst="roundRect">
              <a:avLst/>
            </a:prstGeom>
            <a:solidFill>
              <a:srgbClr val="FFFFFF"/>
            </a:solidFill>
            <a:ln w="9525" cap="flat">
              <a:noFill/>
              <a:prstDash val="solid"/>
              <a:miter/>
            </a:ln>
          </p:spPr>
          <p:txBody>
            <a:bodyPr rtlCol="0" anchor="ctr"/>
            <a:lstStyle/>
            <a:p>
              <a:endParaRPr lang="en-IN"/>
            </a:p>
          </p:txBody>
        </p:sp>
        <p:sp>
          <p:nvSpPr>
            <p:cNvPr id="10" name="Rectangle: Rounded Corners 9">
              <a:extLst>
                <a:ext uri="{FF2B5EF4-FFF2-40B4-BE49-F238E27FC236}">
                  <a16:creationId xmlns:a16="http://schemas.microsoft.com/office/drawing/2014/main" id="{59ECD99B-514F-BF4D-6C40-1BF59137AF8A}"/>
                </a:ext>
              </a:extLst>
            </p:cNvPr>
            <p:cNvSpPr/>
            <p:nvPr/>
          </p:nvSpPr>
          <p:spPr>
            <a:xfrm>
              <a:off x="1236535" y="4457319"/>
              <a:ext cx="4387977" cy="1379124"/>
            </a:xfrm>
            <a:prstGeom prst="roundRect">
              <a:avLst/>
            </a:prstGeom>
            <a:solidFill>
              <a:srgbClr val="FFFFFF"/>
            </a:solidFill>
            <a:ln w="9525" cap="flat">
              <a:noFill/>
              <a:prstDash val="solid"/>
              <a:miter/>
            </a:ln>
          </p:spPr>
          <p:txBody>
            <a:bodyPr rtlCol="0" anchor="ctr"/>
            <a:lstStyle/>
            <a:p>
              <a:endParaRPr lang="en-IN"/>
            </a:p>
          </p:txBody>
        </p:sp>
        <p:sp>
          <p:nvSpPr>
            <p:cNvPr id="15" name="TextBox 14">
              <a:extLst>
                <a:ext uri="{FF2B5EF4-FFF2-40B4-BE49-F238E27FC236}">
                  <a16:creationId xmlns:a16="http://schemas.microsoft.com/office/drawing/2014/main" id="{C9AE44C1-D35B-53A0-0106-6AF6EAB05661}"/>
                </a:ext>
              </a:extLst>
            </p:cNvPr>
            <p:cNvSpPr txBox="1"/>
            <p:nvPr/>
          </p:nvSpPr>
          <p:spPr>
            <a:xfrm>
              <a:off x="1463611" y="1319895"/>
              <a:ext cx="3933825" cy="784830"/>
            </a:xfrm>
            <a:prstGeom prst="rect">
              <a:avLst/>
            </a:prstGeom>
            <a:noFill/>
          </p:spPr>
          <p:txBody>
            <a:bodyPr wrap="square">
              <a:spAutoFit/>
            </a:bodyPr>
            <a:lstStyle/>
            <a:p>
              <a:pPr>
                <a:spcAft>
                  <a:spcPts val="600"/>
                </a:spcAft>
              </a:pPr>
              <a:r>
                <a:rPr lang="en-US" sz="1600" b="1" i="0" dirty="0">
                  <a:solidFill>
                    <a:schemeClr val="tx1">
                      <a:lumMod val="85000"/>
                      <a:lumOff val="15000"/>
                    </a:schemeClr>
                  </a:solidFill>
                  <a:effectLst/>
                  <a:latin typeface="Montserrat" panose="00000500000000000000" pitchFamily="2" charset="0"/>
                </a:rPr>
                <a:t>Symptom Assessment and Advice</a:t>
              </a:r>
              <a:endParaRPr lang="en-US" sz="1600" b="1" dirty="0">
                <a:solidFill>
                  <a:schemeClr val="tx1">
                    <a:lumMod val="85000"/>
                    <a:lumOff val="15000"/>
                  </a:schemeClr>
                </a:solidFill>
                <a:latin typeface="Montserrat" panose="00000500000000000000" pitchFamily="2" charset="0"/>
              </a:endParaRPr>
            </a:p>
            <a:p>
              <a:pPr>
                <a:spcAft>
                  <a:spcPts val="600"/>
                </a:spcAft>
              </a:pPr>
              <a:r>
                <a:rPr lang="en-US" sz="1200" b="0" i="0" dirty="0">
                  <a:solidFill>
                    <a:schemeClr val="tx1">
                      <a:lumMod val="85000"/>
                      <a:lumOff val="15000"/>
                    </a:schemeClr>
                  </a:solidFill>
                  <a:effectLst/>
                  <a:latin typeface="Montserrat" panose="00000500000000000000" pitchFamily="2" charset="0"/>
                </a:rPr>
                <a:t>AI Chatbots provide preliminary medical guidance based on symptoms.</a:t>
              </a:r>
              <a:endParaRPr lang="en-IN" sz="1200" dirty="0">
                <a:solidFill>
                  <a:schemeClr val="tx1">
                    <a:lumMod val="85000"/>
                    <a:lumOff val="15000"/>
                  </a:schemeClr>
                </a:solidFill>
                <a:latin typeface="Montserrat" panose="00000500000000000000" pitchFamily="2" charset="0"/>
              </a:endParaRPr>
            </a:p>
          </p:txBody>
        </p:sp>
        <p:sp>
          <p:nvSpPr>
            <p:cNvPr id="17" name="TextBox 16">
              <a:extLst>
                <a:ext uri="{FF2B5EF4-FFF2-40B4-BE49-F238E27FC236}">
                  <a16:creationId xmlns:a16="http://schemas.microsoft.com/office/drawing/2014/main" id="{194A5397-7CBF-8EF2-C231-F14D269FB802}"/>
                </a:ext>
              </a:extLst>
            </p:cNvPr>
            <p:cNvSpPr txBox="1"/>
            <p:nvPr/>
          </p:nvSpPr>
          <p:spPr>
            <a:xfrm>
              <a:off x="1463611" y="3036585"/>
              <a:ext cx="3933825" cy="784830"/>
            </a:xfrm>
            <a:prstGeom prst="rect">
              <a:avLst/>
            </a:prstGeom>
            <a:noFill/>
          </p:spPr>
          <p:txBody>
            <a:bodyPr wrap="square">
              <a:spAutoFit/>
            </a:bodyPr>
            <a:lstStyle/>
            <a:p>
              <a:pPr algn="r">
                <a:spcAft>
                  <a:spcPts val="600"/>
                </a:spcAft>
              </a:pPr>
              <a:r>
                <a:rPr lang="en-US" sz="1600" b="1" i="0" dirty="0">
                  <a:solidFill>
                    <a:schemeClr val="tx1">
                      <a:lumMod val="85000"/>
                      <a:lumOff val="15000"/>
                    </a:schemeClr>
                  </a:solidFill>
                  <a:effectLst/>
                  <a:latin typeface="Montserrat" panose="00000500000000000000" pitchFamily="2" charset="0"/>
                </a:rPr>
                <a:t>Appointment Management</a:t>
              </a:r>
              <a:endParaRPr lang="en-US" sz="1600" b="1" dirty="0">
                <a:solidFill>
                  <a:schemeClr val="tx1">
                    <a:lumMod val="85000"/>
                    <a:lumOff val="15000"/>
                  </a:schemeClr>
                </a:solidFill>
                <a:latin typeface="Montserrat" panose="00000500000000000000" pitchFamily="2" charset="0"/>
              </a:endParaRPr>
            </a:p>
            <a:p>
              <a:pPr algn="r">
                <a:spcAft>
                  <a:spcPts val="600"/>
                </a:spcAft>
              </a:pPr>
              <a:r>
                <a:rPr lang="en-US" sz="1200" b="0" i="0" dirty="0">
                  <a:solidFill>
                    <a:schemeClr val="tx1">
                      <a:lumMod val="85000"/>
                      <a:lumOff val="15000"/>
                    </a:schemeClr>
                  </a:solidFill>
                  <a:effectLst/>
                  <a:latin typeface="Montserrat" panose="00000500000000000000" pitchFamily="2" charset="0"/>
                </a:rPr>
                <a:t>AI Chatbots assist in scheduling and reminding patients of healthcare appointments.</a:t>
              </a:r>
              <a:endParaRPr lang="en-IN" sz="1200" dirty="0">
                <a:solidFill>
                  <a:schemeClr val="tx1">
                    <a:lumMod val="85000"/>
                    <a:lumOff val="15000"/>
                  </a:schemeClr>
                </a:solidFill>
                <a:latin typeface="Montserrat" panose="00000500000000000000" pitchFamily="2" charset="0"/>
              </a:endParaRPr>
            </a:p>
          </p:txBody>
        </p:sp>
        <p:sp>
          <p:nvSpPr>
            <p:cNvPr id="19" name="TextBox 18">
              <a:extLst>
                <a:ext uri="{FF2B5EF4-FFF2-40B4-BE49-F238E27FC236}">
                  <a16:creationId xmlns:a16="http://schemas.microsoft.com/office/drawing/2014/main" id="{E09D344E-9458-113F-F366-2110221B89C8}"/>
                </a:ext>
              </a:extLst>
            </p:cNvPr>
            <p:cNvSpPr txBox="1"/>
            <p:nvPr/>
          </p:nvSpPr>
          <p:spPr>
            <a:xfrm>
              <a:off x="1463611" y="4723688"/>
              <a:ext cx="3933825" cy="846386"/>
            </a:xfrm>
            <a:prstGeom prst="rect">
              <a:avLst/>
            </a:prstGeom>
            <a:noFill/>
          </p:spPr>
          <p:txBody>
            <a:bodyPr wrap="square">
              <a:spAutoFit/>
            </a:bodyPr>
            <a:lstStyle/>
            <a:p>
              <a:pPr>
                <a:spcAft>
                  <a:spcPts val="600"/>
                </a:spcAft>
              </a:pPr>
              <a:r>
                <a:rPr lang="en-US" sz="1600" b="1" i="0" dirty="0">
                  <a:solidFill>
                    <a:schemeClr val="tx1">
                      <a:lumMod val="85000"/>
                      <a:lumOff val="15000"/>
                    </a:schemeClr>
                  </a:solidFill>
                  <a:effectLst/>
                  <a:latin typeface="Montserrat" panose="00000500000000000000" pitchFamily="2" charset="0"/>
                </a:rPr>
                <a:t>Health Monitoring and Education</a:t>
              </a:r>
              <a:endParaRPr lang="en-US" sz="1600" b="1" dirty="0">
                <a:solidFill>
                  <a:schemeClr val="tx1">
                    <a:lumMod val="85000"/>
                    <a:lumOff val="15000"/>
                  </a:schemeClr>
                </a:solidFill>
                <a:latin typeface="Montserrat" panose="00000500000000000000" pitchFamily="2" charset="0"/>
              </a:endParaRPr>
            </a:p>
            <a:p>
              <a:pPr>
                <a:spcAft>
                  <a:spcPts val="600"/>
                </a:spcAft>
              </a:pPr>
              <a:r>
                <a:rPr lang="en-US" sz="1400" b="0" i="0" dirty="0">
                  <a:solidFill>
                    <a:schemeClr val="tx1">
                      <a:lumMod val="85000"/>
                      <a:lumOff val="15000"/>
                    </a:schemeClr>
                  </a:solidFill>
                  <a:effectLst/>
                  <a:latin typeface="Montserrat" panose="00000500000000000000" pitchFamily="2" charset="0"/>
                </a:rPr>
                <a:t>AI Chatbots offer personalized health monitoring and educational resources.</a:t>
              </a:r>
              <a:endParaRPr lang="en-IN" sz="1400" dirty="0">
                <a:solidFill>
                  <a:schemeClr val="tx1">
                    <a:lumMod val="85000"/>
                    <a:lumOff val="15000"/>
                  </a:schemeClr>
                </a:solidFill>
                <a:latin typeface="Montserrat" panose="00000500000000000000" pitchFamily="2" charset="0"/>
              </a:endParaRPr>
            </a:p>
          </p:txBody>
        </p:sp>
      </p:grpSp>
      <p:pic>
        <p:nvPicPr>
          <p:cNvPr id="23" name="Picture 22" descr="A picture containing screenshot, cartoon&#10;&#10;Description automatically generated">
            <a:extLst>
              <a:ext uri="{FF2B5EF4-FFF2-40B4-BE49-F238E27FC236}">
                <a16:creationId xmlns:a16="http://schemas.microsoft.com/office/drawing/2014/main" id="{05AEE31B-E8EB-37D7-A331-16BE148E3B9C}"/>
              </a:ext>
            </a:extLst>
          </p:cNvPr>
          <p:cNvPicPr>
            <a:picLocks noChangeAspect="1"/>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t="12595"/>
          <a:stretch/>
        </p:blipFill>
        <p:spPr>
          <a:xfrm>
            <a:off x="6507615" y="3033713"/>
            <a:ext cx="5895522" cy="3824287"/>
          </a:xfrm>
          <a:prstGeom prst="rect">
            <a:avLst/>
          </a:prstGeom>
        </p:spPr>
      </p:pic>
    </p:spTree>
    <p:extLst>
      <p:ext uri="{BB962C8B-B14F-4D97-AF65-F5344CB8AC3E}">
        <p14:creationId xmlns:p14="http://schemas.microsoft.com/office/powerpoint/2010/main" val="3090386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A8B8107-6CB8-383B-F868-B08C71081FBA}"/>
              </a:ext>
            </a:extLst>
          </p:cNvPr>
          <p:cNvGrpSpPr/>
          <p:nvPr/>
        </p:nvGrpSpPr>
        <p:grpSpPr>
          <a:xfrm>
            <a:off x="734284" y="1913521"/>
            <a:ext cx="5425216" cy="3030958"/>
            <a:chOff x="7356243" y="991491"/>
            <a:chExt cx="5425216" cy="3030958"/>
          </a:xfrm>
        </p:grpSpPr>
        <p:sp>
          <p:nvSpPr>
            <p:cNvPr id="3" name="TextBox 2">
              <a:extLst>
                <a:ext uri="{FF2B5EF4-FFF2-40B4-BE49-F238E27FC236}">
                  <a16:creationId xmlns:a16="http://schemas.microsoft.com/office/drawing/2014/main" id="{1609B49D-416E-7A82-09A4-089C6DBF1EF1}"/>
                </a:ext>
              </a:extLst>
            </p:cNvPr>
            <p:cNvSpPr txBox="1"/>
            <p:nvPr/>
          </p:nvSpPr>
          <p:spPr>
            <a:xfrm>
              <a:off x="7356244" y="991491"/>
              <a:ext cx="4233151" cy="1323439"/>
            </a:xfrm>
            <a:prstGeom prst="rect">
              <a:avLst/>
            </a:prstGeom>
            <a:noFill/>
          </p:spPr>
          <p:txBody>
            <a:bodyPr wrap="square">
              <a:spAutoFit/>
            </a:bodyPr>
            <a:lstStyle/>
            <a:p>
              <a:r>
                <a:rPr lang="en-IN" sz="4000" b="1" i="0" dirty="0">
                  <a:solidFill>
                    <a:schemeClr val="bg1"/>
                  </a:solidFill>
                  <a:effectLst/>
                  <a:latin typeface="Montserrat" panose="00000500000000000000" pitchFamily="2" charset="0"/>
                </a:rPr>
                <a:t>AI Chatbots In E-commerce</a:t>
              </a:r>
              <a:endParaRPr lang="en-IN" sz="4000" b="1" dirty="0">
                <a:solidFill>
                  <a:schemeClr val="bg1"/>
                </a:solidFill>
                <a:latin typeface="Montserrat" panose="00000500000000000000" pitchFamily="2" charset="0"/>
              </a:endParaRPr>
            </a:p>
          </p:txBody>
        </p:sp>
        <p:sp>
          <p:nvSpPr>
            <p:cNvPr id="4" name="TextBox 3">
              <a:extLst>
                <a:ext uri="{FF2B5EF4-FFF2-40B4-BE49-F238E27FC236}">
                  <a16:creationId xmlns:a16="http://schemas.microsoft.com/office/drawing/2014/main" id="{6AA16307-01AE-BFF3-55B5-3F6EC2F7E583}"/>
                </a:ext>
              </a:extLst>
            </p:cNvPr>
            <p:cNvSpPr txBox="1"/>
            <p:nvPr/>
          </p:nvSpPr>
          <p:spPr>
            <a:xfrm>
              <a:off x="7356243" y="2314930"/>
              <a:ext cx="5425216" cy="1707519"/>
            </a:xfrm>
            <a:prstGeom prst="rect">
              <a:avLst/>
            </a:prstGeom>
            <a:noFill/>
          </p:spPr>
          <p:txBody>
            <a:bodyPr wrap="square">
              <a:spAutoFit/>
            </a:bodyPr>
            <a:lstStyle/>
            <a:p>
              <a:pPr>
                <a:lnSpc>
                  <a:spcPct val="150000"/>
                </a:lnSpc>
              </a:pPr>
              <a:r>
                <a:rPr lang="en-US" b="0" i="0" dirty="0">
                  <a:solidFill>
                    <a:schemeClr val="bg1"/>
                  </a:solidFill>
                  <a:effectLst/>
                  <a:latin typeface="Montserrat" panose="00000500000000000000" pitchFamily="2" charset="0"/>
                </a:rPr>
                <a:t>AI Chatbots in e-commerce offer personalized product recommendations, assist in purchase decisions, and provide seamless customer support and assistance.</a:t>
              </a:r>
              <a:endParaRPr lang="en-IN" dirty="0">
                <a:solidFill>
                  <a:schemeClr val="bg1"/>
                </a:solidFill>
                <a:latin typeface="Montserrat" panose="00000500000000000000" pitchFamily="2" charset="0"/>
              </a:endParaRPr>
            </a:p>
          </p:txBody>
        </p:sp>
      </p:grpSp>
      <p:grpSp>
        <p:nvGrpSpPr>
          <p:cNvPr id="6" name="Group 5">
            <a:extLst>
              <a:ext uri="{FF2B5EF4-FFF2-40B4-BE49-F238E27FC236}">
                <a16:creationId xmlns:a16="http://schemas.microsoft.com/office/drawing/2014/main" id="{FABA643B-43C1-D7F2-1D6B-CA9A28E17CB7}"/>
              </a:ext>
            </a:extLst>
          </p:cNvPr>
          <p:cNvGrpSpPr/>
          <p:nvPr/>
        </p:nvGrpSpPr>
        <p:grpSpPr>
          <a:xfrm flipH="1">
            <a:off x="8022618" y="1271384"/>
            <a:ext cx="5713046" cy="5729491"/>
            <a:chOff x="-1544990" y="1265054"/>
            <a:chExt cx="5713046" cy="5729491"/>
          </a:xfrm>
        </p:grpSpPr>
        <p:sp>
          <p:nvSpPr>
            <p:cNvPr id="7" name="Freeform: Shape 6">
              <a:extLst>
                <a:ext uri="{FF2B5EF4-FFF2-40B4-BE49-F238E27FC236}">
                  <a16:creationId xmlns:a16="http://schemas.microsoft.com/office/drawing/2014/main" id="{240B7F17-D571-B887-DCCE-7FB095381AB7}"/>
                </a:ext>
              </a:extLst>
            </p:cNvPr>
            <p:cNvSpPr/>
            <p:nvPr/>
          </p:nvSpPr>
          <p:spPr>
            <a:xfrm rot="2700000">
              <a:off x="-1553213" y="1273277"/>
              <a:ext cx="5729491" cy="5713046"/>
            </a:xfrm>
            <a:custGeom>
              <a:avLst/>
              <a:gdLst>
                <a:gd name="connsiteX0" fmla="*/ 279694 w 5729491"/>
                <a:gd name="connsiteY0" fmla="*/ 279694 h 5713046"/>
                <a:gd name="connsiteX1" fmla="*/ 954934 w 5729491"/>
                <a:gd name="connsiteY1" fmla="*/ 0 h 5713046"/>
                <a:gd name="connsiteX2" fmla="*/ 4774555 w 5729491"/>
                <a:gd name="connsiteY2" fmla="*/ 0 h 5713046"/>
                <a:gd name="connsiteX3" fmla="*/ 5729491 w 5729491"/>
                <a:gd name="connsiteY3" fmla="*/ 954934 h 5713046"/>
                <a:gd name="connsiteX4" fmla="*/ 5729489 w 5729491"/>
                <a:gd name="connsiteY4" fmla="*/ 3850037 h 5713046"/>
                <a:gd name="connsiteX5" fmla="*/ 3866481 w 5729491"/>
                <a:gd name="connsiteY5" fmla="*/ 5713046 h 5713046"/>
                <a:gd name="connsiteX6" fmla="*/ 0 w 5729491"/>
                <a:gd name="connsiteY6" fmla="*/ 1846565 h 5713046"/>
                <a:gd name="connsiteX7" fmla="*/ 0 w 5729491"/>
                <a:gd name="connsiteY7" fmla="*/ 954934 h 5713046"/>
                <a:gd name="connsiteX8" fmla="*/ 279694 w 5729491"/>
                <a:gd name="connsiteY8" fmla="*/ 279694 h 5713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29491" h="5713046">
                  <a:moveTo>
                    <a:pt x="279694" y="279694"/>
                  </a:moveTo>
                  <a:cubicBezTo>
                    <a:pt x="452503" y="106885"/>
                    <a:pt x="691237" y="0"/>
                    <a:pt x="954934" y="0"/>
                  </a:cubicBezTo>
                  <a:lnTo>
                    <a:pt x="4774555" y="0"/>
                  </a:lnTo>
                  <a:cubicBezTo>
                    <a:pt x="5301951" y="0"/>
                    <a:pt x="5729489" y="427539"/>
                    <a:pt x="5729491" y="954934"/>
                  </a:cubicBezTo>
                  <a:lnTo>
                    <a:pt x="5729489" y="3850037"/>
                  </a:lnTo>
                  <a:lnTo>
                    <a:pt x="3866481" y="5713046"/>
                  </a:lnTo>
                  <a:lnTo>
                    <a:pt x="0" y="1846565"/>
                  </a:lnTo>
                  <a:lnTo>
                    <a:pt x="0" y="954934"/>
                  </a:lnTo>
                  <a:cubicBezTo>
                    <a:pt x="0" y="691237"/>
                    <a:pt x="106885" y="452503"/>
                    <a:pt x="279694" y="279694"/>
                  </a:cubicBezTo>
                  <a:close/>
                </a:path>
              </a:pathLst>
            </a:cu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54D8CE7E-909E-D860-71E6-FF70B1E439D2}"/>
                </a:ext>
              </a:extLst>
            </p:cNvPr>
            <p:cNvSpPr/>
            <p:nvPr/>
          </p:nvSpPr>
          <p:spPr>
            <a:xfrm rot="8100000">
              <a:off x="-1057600" y="1772181"/>
              <a:ext cx="4727179" cy="4727179"/>
            </a:xfrm>
            <a:custGeom>
              <a:avLst/>
              <a:gdLst>
                <a:gd name="connsiteX0" fmla="*/ 230764 w 4727179"/>
                <a:gd name="connsiteY0" fmla="*/ 4496415 h 4727179"/>
                <a:gd name="connsiteX1" fmla="*/ 1 w 4727179"/>
                <a:gd name="connsiteY1" fmla="*/ 3939300 h 4727179"/>
                <a:gd name="connsiteX2" fmla="*/ 0 w 4727179"/>
                <a:gd name="connsiteY2" fmla="*/ 787880 h 4727179"/>
                <a:gd name="connsiteX3" fmla="*/ 787879 w 4727179"/>
                <a:gd name="connsiteY3" fmla="*/ 1 h 4727179"/>
                <a:gd name="connsiteX4" fmla="*/ 3939300 w 4727179"/>
                <a:gd name="connsiteY4" fmla="*/ 0 h 4727179"/>
                <a:gd name="connsiteX5" fmla="*/ 4727179 w 4727179"/>
                <a:gd name="connsiteY5" fmla="*/ 787879 h 4727179"/>
                <a:gd name="connsiteX6" fmla="*/ 4727179 w 4727179"/>
                <a:gd name="connsiteY6" fmla="*/ 1830507 h 4727179"/>
                <a:gd name="connsiteX7" fmla="*/ 1830507 w 4727179"/>
                <a:gd name="connsiteY7" fmla="*/ 4727179 h 4727179"/>
                <a:gd name="connsiteX8" fmla="*/ 787879 w 4727179"/>
                <a:gd name="connsiteY8" fmla="*/ 4727179 h 4727179"/>
                <a:gd name="connsiteX9" fmla="*/ 230764 w 4727179"/>
                <a:gd name="connsiteY9" fmla="*/ 4496415 h 4727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27179" h="4727179">
                  <a:moveTo>
                    <a:pt x="230764" y="4496415"/>
                  </a:moveTo>
                  <a:cubicBezTo>
                    <a:pt x="88186" y="4353837"/>
                    <a:pt x="0" y="4156867"/>
                    <a:pt x="1" y="3939300"/>
                  </a:cubicBezTo>
                  <a:lnTo>
                    <a:pt x="0" y="787880"/>
                  </a:lnTo>
                  <a:cubicBezTo>
                    <a:pt x="0" y="352746"/>
                    <a:pt x="352745" y="1"/>
                    <a:pt x="787879" y="1"/>
                  </a:cubicBezTo>
                  <a:lnTo>
                    <a:pt x="3939300" y="0"/>
                  </a:lnTo>
                  <a:cubicBezTo>
                    <a:pt x="4374434" y="0"/>
                    <a:pt x="4727179" y="352746"/>
                    <a:pt x="4727179" y="787879"/>
                  </a:cubicBezTo>
                  <a:lnTo>
                    <a:pt x="4727179" y="1830507"/>
                  </a:lnTo>
                  <a:lnTo>
                    <a:pt x="1830507" y="4727179"/>
                  </a:lnTo>
                  <a:lnTo>
                    <a:pt x="787879" y="4727179"/>
                  </a:lnTo>
                  <a:cubicBezTo>
                    <a:pt x="570312" y="4727179"/>
                    <a:pt x="373342" y="4638993"/>
                    <a:pt x="230764" y="4496415"/>
                  </a:cubicBezTo>
                  <a:close/>
                </a:path>
              </a:pathLst>
            </a:custGeom>
            <a:solidFill>
              <a:srgbClr val="FFFFFF">
                <a:alpha val="12000"/>
              </a:srgbClr>
            </a:solidFill>
            <a:ln w="23757"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6979A282-79CB-CDA0-14D3-001717461821}"/>
                </a:ext>
              </a:extLst>
            </p:cNvPr>
            <p:cNvSpPr/>
            <p:nvPr/>
          </p:nvSpPr>
          <p:spPr>
            <a:xfrm rot="8100000">
              <a:off x="-556445" y="2273168"/>
              <a:ext cx="3724869" cy="3724869"/>
            </a:xfrm>
            <a:custGeom>
              <a:avLst/>
              <a:gdLst>
                <a:gd name="connsiteX0" fmla="*/ 181835 w 3724869"/>
                <a:gd name="connsiteY0" fmla="*/ 3543034 h 3724869"/>
                <a:gd name="connsiteX1" fmla="*/ 0 w 3724869"/>
                <a:gd name="connsiteY1" fmla="*/ 3104045 h 3724869"/>
                <a:gd name="connsiteX2" fmla="*/ 0 w 3724869"/>
                <a:gd name="connsiteY2" fmla="*/ 620824 h 3724869"/>
                <a:gd name="connsiteX3" fmla="*/ 620824 w 3724869"/>
                <a:gd name="connsiteY3" fmla="*/ 0 h 3724869"/>
                <a:gd name="connsiteX4" fmla="*/ 3104045 w 3724869"/>
                <a:gd name="connsiteY4" fmla="*/ 1 h 3724869"/>
                <a:gd name="connsiteX5" fmla="*/ 3724869 w 3724869"/>
                <a:gd name="connsiteY5" fmla="*/ 620825 h 3724869"/>
                <a:gd name="connsiteX6" fmla="*/ 3724869 w 3724869"/>
                <a:gd name="connsiteY6" fmla="*/ 1830507 h 3724869"/>
                <a:gd name="connsiteX7" fmla="*/ 1830507 w 3724869"/>
                <a:gd name="connsiteY7" fmla="*/ 3724869 h 3724869"/>
                <a:gd name="connsiteX8" fmla="*/ 620824 w 3724869"/>
                <a:gd name="connsiteY8" fmla="*/ 3724869 h 3724869"/>
                <a:gd name="connsiteX9" fmla="*/ 181835 w 3724869"/>
                <a:gd name="connsiteY9" fmla="*/ 3543034 h 3724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24869" h="3724869">
                  <a:moveTo>
                    <a:pt x="181835" y="3543034"/>
                  </a:moveTo>
                  <a:cubicBezTo>
                    <a:pt x="69488" y="3430687"/>
                    <a:pt x="0" y="3275481"/>
                    <a:pt x="0" y="3104045"/>
                  </a:cubicBezTo>
                  <a:lnTo>
                    <a:pt x="0" y="620824"/>
                  </a:lnTo>
                  <a:cubicBezTo>
                    <a:pt x="0" y="277953"/>
                    <a:pt x="277952" y="0"/>
                    <a:pt x="620824" y="0"/>
                  </a:cubicBezTo>
                  <a:lnTo>
                    <a:pt x="3104045" y="1"/>
                  </a:lnTo>
                  <a:cubicBezTo>
                    <a:pt x="3446917" y="1"/>
                    <a:pt x="3724869" y="277953"/>
                    <a:pt x="3724869" y="620825"/>
                  </a:cubicBezTo>
                  <a:lnTo>
                    <a:pt x="3724869" y="1830507"/>
                  </a:lnTo>
                  <a:lnTo>
                    <a:pt x="1830507" y="3724869"/>
                  </a:lnTo>
                  <a:lnTo>
                    <a:pt x="620824" y="3724869"/>
                  </a:lnTo>
                  <a:cubicBezTo>
                    <a:pt x="449388" y="3724869"/>
                    <a:pt x="294182" y="3655381"/>
                    <a:pt x="181835" y="3543034"/>
                  </a:cubicBezTo>
                  <a:close/>
                </a:path>
              </a:pathLst>
            </a:custGeom>
            <a:solidFill>
              <a:srgbClr val="FFFFFF">
                <a:alpha val="12000"/>
              </a:srgbClr>
            </a:solidFill>
            <a:ln w="23757" cap="flat">
              <a:noFill/>
              <a:prstDash val="solid"/>
              <a:miter/>
            </a:ln>
          </p:spPr>
          <p:txBody>
            <a:bodyPr rtlCol="0" anchor="ctr"/>
            <a:lstStyle/>
            <a:p>
              <a:endParaRPr lang="en-IN"/>
            </a:p>
          </p:txBody>
        </p:sp>
      </p:grpSp>
      <p:pic>
        <p:nvPicPr>
          <p:cNvPr id="5126" name="Picture 6" descr="AI Chatbot For E-Commerce | ORAI Robotics">
            <a:extLst>
              <a:ext uri="{FF2B5EF4-FFF2-40B4-BE49-F238E27FC236}">
                <a16:creationId xmlns:a16="http://schemas.microsoft.com/office/drawing/2014/main" id="{075E746F-45B5-E3C1-04BB-085D5B1A54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50000" y="2188957"/>
            <a:ext cx="4826000" cy="3516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5035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A7293339-431E-F883-A6C4-82407BD98094}"/>
              </a:ext>
            </a:extLst>
          </p:cNvPr>
          <p:cNvGrpSpPr/>
          <p:nvPr/>
        </p:nvGrpSpPr>
        <p:grpSpPr>
          <a:xfrm>
            <a:off x="1930659" y="858877"/>
            <a:ext cx="3226800" cy="5816977"/>
            <a:chOff x="2133859" y="221873"/>
            <a:chExt cx="3226800" cy="5816977"/>
          </a:xfrm>
        </p:grpSpPr>
        <p:sp>
          <p:nvSpPr>
            <p:cNvPr id="26" name="Freeform: Shape 25">
              <a:extLst>
                <a:ext uri="{FF2B5EF4-FFF2-40B4-BE49-F238E27FC236}">
                  <a16:creationId xmlns:a16="http://schemas.microsoft.com/office/drawing/2014/main" id="{04892B45-7141-8712-1D6F-EF8967D45538}"/>
                </a:ext>
              </a:extLst>
            </p:cNvPr>
            <p:cNvSpPr/>
            <p:nvPr/>
          </p:nvSpPr>
          <p:spPr>
            <a:xfrm flipH="1">
              <a:off x="2343343" y="416375"/>
              <a:ext cx="3017316" cy="5622475"/>
            </a:xfrm>
            <a:custGeom>
              <a:avLst/>
              <a:gdLst>
                <a:gd name="connsiteX0" fmla="*/ 577177 w 3017316"/>
                <a:gd name="connsiteY0" fmla="*/ 5150424 h 5622475"/>
                <a:gd name="connsiteX1" fmla="*/ 1048835 w 3017316"/>
                <a:gd name="connsiteY1" fmla="*/ 5622080 h 5622475"/>
                <a:gd name="connsiteX2" fmla="*/ 1021728 w 3017316"/>
                <a:gd name="connsiteY2" fmla="*/ 5622080 h 5622475"/>
                <a:gd name="connsiteX3" fmla="*/ 563353 w 3017316"/>
                <a:gd name="connsiteY3" fmla="*/ 5163706 h 5622475"/>
                <a:gd name="connsiteX4" fmla="*/ 562810 w 3017316"/>
                <a:gd name="connsiteY4" fmla="*/ 2439643 h 5622475"/>
                <a:gd name="connsiteX5" fmla="*/ 563353 w 3017316"/>
                <a:gd name="connsiteY5" fmla="*/ 2439209 h 5622475"/>
                <a:gd name="connsiteX6" fmla="*/ 3002957 w 3017316"/>
                <a:gd name="connsiteY6" fmla="*/ -396 h 5622475"/>
                <a:gd name="connsiteX7" fmla="*/ 3016239 w 3017316"/>
                <a:gd name="connsiteY7" fmla="*/ 13158 h 5622475"/>
                <a:gd name="connsiteX8" fmla="*/ 576635 w 3017316"/>
                <a:gd name="connsiteY8" fmla="*/ 2452762 h 5622475"/>
                <a:gd name="connsiteX9" fmla="*/ 576635 w 3017316"/>
                <a:gd name="connsiteY9" fmla="*/ 5150424 h 562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17316" h="5622475">
                  <a:moveTo>
                    <a:pt x="577177" y="5150424"/>
                  </a:moveTo>
                  <a:lnTo>
                    <a:pt x="1048835" y="5622080"/>
                  </a:lnTo>
                  <a:lnTo>
                    <a:pt x="1021728" y="5622080"/>
                  </a:lnTo>
                  <a:lnTo>
                    <a:pt x="563353" y="5163706"/>
                  </a:lnTo>
                  <a:cubicBezTo>
                    <a:pt x="-189130" y="4411604"/>
                    <a:pt x="-189130" y="3191990"/>
                    <a:pt x="562810" y="2439643"/>
                  </a:cubicBezTo>
                  <a:cubicBezTo>
                    <a:pt x="563081" y="2439507"/>
                    <a:pt x="563081" y="2439345"/>
                    <a:pt x="563353" y="2439209"/>
                  </a:cubicBezTo>
                  <a:lnTo>
                    <a:pt x="3002957" y="-396"/>
                  </a:lnTo>
                  <a:lnTo>
                    <a:pt x="3016239" y="13158"/>
                  </a:lnTo>
                  <a:lnTo>
                    <a:pt x="576635" y="2452762"/>
                  </a:lnTo>
                  <a:cubicBezTo>
                    <a:pt x="-167986" y="3197873"/>
                    <a:pt x="-167986" y="4405313"/>
                    <a:pt x="576635" y="5150424"/>
                  </a:cubicBezTo>
                  <a:close/>
                </a:path>
              </a:pathLst>
            </a:custGeom>
            <a:solidFill>
              <a:srgbClr val="FFFFFF"/>
            </a:solidFill>
            <a:ln w="27093"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B398AF1A-4D8D-A19E-A013-31B1DDADF725}"/>
                </a:ext>
              </a:extLst>
            </p:cNvPr>
            <p:cNvSpPr/>
            <p:nvPr/>
          </p:nvSpPr>
          <p:spPr>
            <a:xfrm>
              <a:off x="2133859" y="221873"/>
              <a:ext cx="179988" cy="179988"/>
            </a:xfrm>
            <a:custGeom>
              <a:avLst/>
              <a:gdLst>
                <a:gd name="connsiteX0" fmla="*/ 179988 w 179988"/>
                <a:gd name="connsiteY0" fmla="*/ 89994 h 179988"/>
                <a:gd name="connsiteX1" fmla="*/ 89994 w 179988"/>
                <a:gd name="connsiteY1" fmla="*/ 179989 h 179988"/>
                <a:gd name="connsiteX2" fmla="*/ -1 w 179988"/>
                <a:gd name="connsiteY2" fmla="*/ 89994 h 179988"/>
                <a:gd name="connsiteX3" fmla="*/ 89994 w 179988"/>
                <a:gd name="connsiteY3" fmla="*/ 0 h 179988"/>
                <a:gd name="connsiteX4" fmla="*/ 179988 w 179988"/>
                <a:gd name="connsiteY4" fmla="*/ 89994 h 179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88" h="179988">
                  <a:moveTo>
                    <a:pt x="179988" y="89994"/>
                  </a:moveTo>
                  <a:cubicBezTo>
                    <a:pt x="179988" y="139697"/>
                    <a:pt x="139697" y="179989"/>
                    <a:pt x="89994" y="179989"/>
                  </a:cubicBezTo>
                  <a:cubicBezTo>
                    <a:pt x="40291" y="179989"/>
                    <a:pt x="-1" y="139697"/>
                    <a:pt x="-1" y="89994"/>
                  </a:cubicBezTo>
                  <a:cubicBezTo>
                    <a:pt x="-1" y="40292"/>
                    <a:pt x="40291" y="0"/>
                    <a:pt x="89994" y="0"/>
                  </a:cubicBezTo>
                  <a:cubicBezTo>
                    <a:pt x="139697" y="0"/>
                    <a:pt x="179988" y="40292"/>
                    <a:pt x="179988" y="89994"/>
                  </a:cubicBezTo>
                  <a:close/>
                </a:path>
              </a:pathLst>
            </a:custGeom>
            <a:solidFill>
              <a:srgbClr val="FFFFFF"/>
            </a:solidFill>
            <a:ln w="27093" cap="flat">
              <a:noFill/>
              <a:prstDash val="solid"/>
              <a:miter/>
            </a:ln>
          </p:spPr>
          <p:txBody>
            <a:bodyPr rtlCol="0" anchor="ctr"/>
            <a:lstStyle/>
            <a:p>
              <a:endParaRPr lang="en-IN"/>
            </a:p>
          </p:txBody>
        </p:sp>
      </p:grpSp>
      <p:sp>
        <p:nvSpPr>
          <p:cNvPr id="23" name="Freeform: Shape 22">
            <a:extLst>
              <a:ext uri="{FF2B5EF4-FFF2-40B4-BE49-F238E27FC236}">
                <a16:creationId xmlns:a16="http://schemas.microsoft.com/office/drawing/2014/main" id="{50712DA2-1DA4-9E7E-C2F0-815A2B46C5DB}"/>
              </a:ext>
            </a:extLst>
          </p:cNvPr>
          <p:cNvSpPr/>
          <p:nvPr/>
        </p:nvSpPr>
        <p:spPr>
          <a:xfrm rot="18900000" flipH="1">
            <a:off x="-1187045" y="467690"/>
            <a:ext cx="4869308" cy="8435409"/>
          </a:xfrm>
          <a:custGeom>
            <a:avLst/>
            <a:gdLst>
              <a:gd name="connsiteX0" fmla="*/ 0 w 4258082"/>
              <a:gd name="connsiteY0" fmla="*/ 0 h 7376543"/>
              <a:gd name="connsiteX1" fmla="*/ 4258082 w 4258082"/>
              <a:gd name="connsiteY1" fmla="*/ 4258081 h 7376543"/>
              <a:gd name="connsiteX2" fmla="*/ 1139620 w 4258082"/>
              <a:gd name="connsiteY2" fmla="*/ 7376543 h 7376543"/>
              <a:gd name="connsiteX3" fmla="*/ 763494 w 4258082"/>
              <a:gd name="connsiteY3" fmla="*/ 7376543 h 7376543"/>
              <a:gd name="connsiteX4" fmla="*/ 0 w 4258082"/>
              <a:gd name="connsiteY4" fmla="*/ 6613049 h 7376543"/>
              <a:gd name="connsiteX5" fmla="*/ 0 w 4258082"/>
              <a:gd name="connsiteY5" fmla="*/ 0 h 7376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58082" h="7376543">
                <a:moveTo>
                  <a:pt x="0" y="0"/>
                </a:moveTo>
                <a:lnTo>
                  <a:pt x="4258082" y="4258081"/>
                </a:lnTo>
                <a:lnTo>
                  <a:pt x="1139620" y="7376543"/>
                </a:lnTo>
                <a:lnTo>
                  <a:pt x="763494" y="7376543"/>
                </a:lnTo>
                <a:cubicBezTo>
                  <a:pt x="341828" y="7376543"/>
                  <a:pt x="0" y="7034715"/>
                  <a:pt x="0" y="6613049"/>
                </a:cubicBezTo>
                <a:lnTo>
                  <a:pt x="0" y="0"/>
                </a:lnTo>
                <a:close/>
              </a:path>
            </a:pathLst>
          </a:custGeom>
          <a:gradFill>
            <a:gsLst>
              <a:gs pos="0">
                <a:schemeClr val="accent6"/>
              </a:gs>
              <a:gs pos="40000">
                <a:schemeClr val="accent4"/>
              </a:gs>
              <a:gs pos="100000">
                <a:schemeClr val="accent1"/>
              </a:gs>
            </a:gsLst>
            <a:lin ang="18900000" scaled="1"/>
          </a:gradFill>
          <a:ln w="25378" cap="flat">
            <a:noFill/>
            <a:prstDash val="solid"/>
            <a:miter/>
          </a:ln>
        </p:spPr>
        <p:txBody>
          <a:bodyPr rtlCol="0" anchor="ctr"/>
          <a:lstStyle/>
          <a:p>
            <a:endParaRPr lang="en-IN"/>
          </a:p>
        </p:txBody>
      </p:sp>
      <p:sp>
        <p:nvSpPr>
          <p:cNvPr id="3" name="TextBox 2">
            <a:extLst>
              <a:ext uri="{FF2B5EF4-FFF2-40B4-BE49-F238E27FC236}">
                <a16:creationId xmlns:a16="http://schemas.microsoft.com/office/drawing/2014/main" id="{3F19B2BF-E41D-0603-357E-9C9E85918502}"/>
              </a:ext>
            </a:extLst>
          </p:cNvPr>
          <p:cNvSpPr txBox="1"/>
          <p:nvPr/>
        </p:nvSpPr>
        <p:spPr>
          <a:xfrm>
            <a:off x="214086" y="3969660"/>
            <a:ext cx="3637915" cy="1938992"/>
          </a:xfrm>
          <a:prstGeom prst="rect">
            <a:avLst/>
          </a:prstGeom>
          <a:noFill/>
        </p:spPr>
        <p:txBody>
          <a:bodyPr wrap="square">
            <a:spAutoFit/>
          </a:bodyPr>
          <a:lstStyle/>
          <a:p>
            <a:pPr algn="ctr"/>
            <a:r>
              <a:rPr lang="en-IN" sz="4000" b="1" i="0" dirty="0">
                <a:solidFill>
                  <a:schemeClr val="bg1"/>
                </a:solidFill>
                <a:effectLst/>
                <a:latin typeface="Montserrat" panose="00000500000000000000" pitchFamily="2" charset="0"/>
              </a:rPr>
              <a:t>Challenges and limitations</a:t>
            </a:r>
            <a:endParaRPr lang="en-IN" sz="4000" b="1" dirty="0">
              <a:solidFill>
                <a:schemeClr val="bg1"/>
              </a:solidFill>
              <a:latin typeface="Montserrat" panose="00000500000000000000" pitchFamily="2" charset="0"/>
            </a:endParaRPr>
          </a:p>
        </p:txBody>
      </p:sp>
      <p:grpSp>
        <p:nvGrpSpPr>
          <p:cNvPr id="22" name="Group 21">
            <a:extLst>
              <a:ext uri="{FF2B5EF4-FFF2-40B4-BE49-F238E27FC236}">
                <a16:creationId xmlns:a16="http://schemas.microsoft.com/office/drawing/2014/main" id="{F1F4019D-B57A-C832-EEF2-E85C0730FDA8}"/>
              </a:ext>
            </a:extLst>
          </p:cNvPr>
          <p:cNvGrpSpPr/>
          <p:nvPr/>
        </p:nvGrpSpPr>
        <p:grpSpPr>
          <a:xfrm>
            <a:off x="5951538" y="819150"/>
            <a:ext cx="5605462" cy="5219700"/>
            <a:chOff x="5951538" y="819150"/>
            <a:chExt cx="5605462" cy="5219700"/>
          </a:xfrm>
        </p:grpSpPr>
        <p:sp>
          <p:nvSpPr>
            <p:cNvPr id="5" name="Rectangle: Rounded Corners 4">
              <a:extLst>
                <a:ext uri="{FF2B5EF4-FFF2-40B4-BE49-F238E27FC236}">
                  <a16:creationId xmlns:a16="http://schemas.microsoft.com/office/drawing/2014/main" id="{CEA2B03A-BBD0-7A68-EFCD-81D4502564C7}"/>
                </a:ext>
              </a:extLst>
            </p:cNvPr>
            <p:cNvSpPr/>
            <p:nvPr/>
          </p:nvSpPr>
          <p:spPr>
            <a:xfrm>
              <a:off x="5951538" y="819150"/>
              <a:ext cx="5605462" cy="4826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40000"/>
              <a:r>
                <a:rPr lang="en-IN" b="0" i="0" dirty="0">
                  <a:solidFill>
                    <a:schemeClr val="bg1"/>
                  </a:solidFill>
                  <a:effectLst/>
                  <a:latin typeface="Montserrat" panose="00000500000000000000" pitchFamily="2" charset="0"/>
                </a:rPr>
                <a:t>Natural Language Understanding</a:t>
              </a:r>
              <a:endParaRPr lang="en-IN" dirty="0">
                <a:solidFill>
                  <a:schemeClr val="bg1"/>
                </a:solidFill>
                <a:latin typeface="Montserrat" panose="00000500000000000000" pitchFamily="2" charset="0"/>
              </a:endParaRPr>
            </a:p>
          </p:txBody>
        </p:sp>
        <p:sp>
          <p:nvSpPr>
            <p:cNvPr id="6" name="Rectangle: Rounded Corners 5">
              <a:extLst>
                <a:ext uri="{FF2B5EF4-FFF2-40B4-BE49-F238E27FC236}">
                  <a16:creationId xmlns:a16="http://schemas.microsoft.com/office/drawing/2014/main" id="{B863AB9A-1B62-3AA6-5C59-725C4A5A9985}"/>
                </a:ext>
              </a:extLst>
            </p:cNvPr>
            <p:cNvSpPr/>
            <p:nvPr/>
          </p:nvSpPr>
          <p:spPr>
            <a:xfrm>
              <a:off x="5951538" y="2172608"/>
              <a:ext cx="5605462" cy="4826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40000"/>
              <a:r>
                <a:rPr lang="en-IN" b="0" i="0" dirty="0">
                  <a:solidFill>
                    <a:schemeClr val="bg1"/>
                  </a:solidFill>
                  <a:effectLst/>
                  <a:latin typeface="Montserrat" panose="00000500000000000000" pitchFamily="2" charset="0"/>
                </a:rPr>
                <a:t>Emotional Intelligence</a:t>
              </a:r>
              <a:endParaRPr lang="en-IN" dirty="0">
                <a:solidFill>
                  <a:schemeClr val="bg1"/>
                </a:solidFill>
                <a:latin typeface="Montserrat" panose="00000500000000000000" pitchFamily="2" charset="0"/>
              </a:endParaRPr>
            </a:p>
          </p:txBody>
        </p:sp>
        <p:sp>
          <p:nvSpPr>
            <p:cNvPr id="7" name="Rectangle: Rounded Corners 6">
              <a:extLst>
                <a:ext uri="{FF2B5EF4-FFF2-40B4-BE49-F238E27FC236}">
                  <a16:creationId xmlns:a16="http://schemas.microsoft.com/office/drawing/2014/main" id="{A546511A-081B-94E0-4C55-4FCA1B46EEDC}"/>
                </a:ext>
              </a:extLst>
            </p:cNvPr>
            <p:cNvSpPr/>
            <p:nvPr/>
          </p:nvSpPr>
          <p:spPr>
            <a:xfrm>
              <a:off x="5951538" y="1495879"/>
              <a:ext cx="5605462" cy="4826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40000"/>
              <a:r>
                <a:rPr lang="en-IN" b="0" i="0" dirty="0">
                  <a:solidFill>
                    <a:schemeClr val="bg1"/>
                  </a:solidFill>
                  <a:effectLst/>
                  <a:latin typeface="Montserrat" panose="00000500000000000000" pitchFamily="2" charset="0"/>
                </a:rPr>
                <a:t>Lack of Contextual Understanding</a:t>
              </a:r>
              <a:endParaRPr lang="en-IN" dirty="0">
                <a:solidFill>
                  <a:schemeClr val="bg1"/>
                </a:solidFill>
                <a:latin typeface="Montserrat" panose="00000500000000000000" pitchFamily="2" charset="0"/>
              </a:endParaRPr>
            </a:p>
          </p:txBody>
        </p:sp>
        <p:sp>
          <p:nvSpPr>
            <p:cNvPr id="8" name="Rectangle: Rounded Corners 7">
              <a:extLst>
                <a:ext uri="{FF2B5EF4-FFF2-40B4-BE49-F238E27FC236}">
                  <a16:creationId xmlns:a16="http://schemas.microsoft.com/office/drawing/2014/main" id="{44E7D503-F3CE-5940-49C3-37D2A0A693FB}"/>
                </a:ext>
              </a:extLst>
            </p:cNvPr>
            <p:cNvSpPr/>
            <p:nvPr/>
          </p:nvSpPr>
          <p:spPr>
            <a:xfrm>
              <a:off x="5951538" y="2849337"/>
              <a:ext cx="5605462" cy="4826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40000"/>
              <a:r>
                <a:rPr lang="en-IN" b="0" i="0" dirty="0">
                  <a:solidFill>
                    <a:schemeClr val="bg1"/>
                  </a:solidFill>
                  <a:effectLst/>
                  <a:latin typeface="Montserrat" panose="00000500000000000000" pitchFamily="2" charset="0"/>
                </a:rPr>
                <a:t>Handling Complex Queries</a:t>
              </a:r>
              <a:endParaRPr lang="en-IN" dirty="0">
                <a:solidFill>
                  <a:schemeClr val="bg1"/>
                </a:solidFill>
                <a:latin typeface="Montserrat" panose="00000500000000000000" pitchFamily="2" charset="0"/>
              </a:endParaRPr>
            </a:p>
          </p:txBody>
        </p:sp>
        <p:sp>
          <p:nvSpPr>
            <p:cNvPr id="9" name="Rectangle: Rounded Corners 8">
              <a:extLst>
                <a:ext uri="{FF2B5EF4-FFF2-40B4-BE49-F238E27FC236}">
                  <a16:creationId xmlns:a16="http://schemas.microsoft.com/office/drawing/2014/main" id="{30B72F32-18CE-E132-2CEE-3073DA39191F}"/>
                </a:ext>
              </a:extLst>
            </p:cNvPr>
            <p:cNvSpPr/>
            <p:nvPr/>
          </p:nvSpPr>
          <p:spPr>
            <a:xfrm>
              <a:off x="5951538" y="3526066"/>
              <a:ext cx="5605462" cy="4826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40000"/>
              <a:r>
                <a:rPr lang="en-US" b="0" i="0" dirty="0">
                  <a:solidFill>
                    <a:schemeClr val="bg1"/>
                  </a:solidFill>
                  <a:effectLst/>
                  <a:latin typeface="Montserrat" panose="00000500000000000000" pitchFamily="2" charset="0"/>
                </a:rPr>
                <a:t>Lack of Creativity and Empathy</a:t>
              </a:r>
              <a:endParaRPr lang="en-IN" dirty="0">
                <a:solidFill>
                  <a:schemeClr val="bg1"/>
                </a:solidFill>
                <a:latin typeface="Montserrat" panose="00000500000000000000" pitchFamily="2" charset="0"/>
              </a:endParaRPr>
            </a:p>
          </p:txBody>
        </p:sp>
        <p:sp>
          <p:nvSpPr>
            <p:cNvPr id="10" name="Rectangle: Rounded Corners 9">
              <a:extLst>
                <a:ext uri="{FF2B5EF4-FFF2-40B4-BE49-F238E27FC236}">
                  <a16:creationId xmlns:a16="http://schemas.microsoft.com/office/drawing/2014/main" id="{A1EEAD26-686A-BC24-55DD-26435DA47D19}"/>
                </a:ext>
              </a:extLst>
            </p:cNvPr>
            <p:cNvSpPr/>
            <p:nvPr/>
          </p:nvSpPr>
          <p:spPr>
            <a:xfrm>
              <a:off x="5951538" y="4202795"/>
              <a:ext cx="5605462" cy="4826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40000"/>
              <a:r>
                <a:rPr lang="en-IN" b="0" i="0" dirty="0">
                  <a:solidFill>
                    <a:schemeClr val="bg1"/>
                  </a:solidFill>
                  <a:effectLst/>
                  <a:latin typeface="Montserrat" panose="00000500000000000000" pitchFamily="2" charset="0"/>
                </a:rPr>
                <a:t>Data Privacy and Security</a:t>
              </a:r>
              <a:endParaRPr lang="en-IN" dirty="0">
                <a:solidFill>
                  <a:schemeClr val="bg1"/>
                </a:solidFill>
                <a:latin typeface="Montserrat" panose="00000500000000000000" pitchFamily="2" charset="0"/>
              </a:endParaRPr>
            </a:p>
          </p:txBody>
        </p:sp>
        <p:sp>
          <p:nvSpPr>
            <p:cNvPr id="11" name="Rectangle: Rounded Corners 10">
              <a:extLst>
                <a:ext uri="{FF2B5EF4-FFF2-40B4-BE49-F238E27FC236}">
                  <a16:creationId xmlns:a16="http://schemas.microsoft.com/office/drawing/2014/main" id="{D9E2A7FD-784F-92FE-40AE-BE6D5D27B9BC}"/>
                </a:ext>
              </a:extLst>
            </p:cNvPr>
            <p:cNvSpPr/>
            <p:nvPr/>
          </p:nvSpPr>
          <p:spPr>
            <a:xfrm>
              <a:off x="5951538" y="4879524"/>
              <a:ext cx="5605462" cy="4826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40000"/>
              <a:r>
                <a:rPr lang="en-IN" b="0" i="0" dirty="0">
                  <a:solidFill>
                    <a:schemeClr val="bg1"/>
                  </a:solidFill>
                  <a:effectLst/>
                  <a:latin typeface="Montserrat" panose="00000500000000000000" pitchFamily="2" charset="0"/>
                </a:rPr>
                <a:t>User Trust and Transparency</a:t>
              </a:r>
              <a:endParaRPr lang="en-IN" dirty="0">
                <a:solidFill>
                  <a:schemeClr val="bg1"/>
                </a:solidFill>
                <a:latin typeface="Montserrat" panose="00000500000000000000" pitchFamily="2" charset="0"/>
              </a:endParaRPr>
            </a:p>
          </p:txBody>
        </p:sp>
        <p:sp>
          <p:nvSpPr>
            <p:cNvPr id="12" name="Rectangle: Rounded Corners 11">
              <a:extLst>
                <a:ext uri="{FF2B5EF4-FFF2-40B4-BE49-F238E27FC236}">
                  <a16:creationId xmlns:a16="http://schemas.microsoft.com/office/drawing/2014/main" id="{7980E7F4-0B08-210D-7F61-A7934E1D0479}"/>
                </a:ext>
              </a:extLst>
            </p:cNvPr>
            <p:cNvSpPr/>
            <p:nvPr/>
          </p:nvSpPr>
          <p:spPr>
            <a:xfrm>
              <a:off x="5951538" y="5556250"/>
              <a:ext cx="5605462" cy="4826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540000"/>
              <a:r>
                <a:rPr lang="en-IN" b="0" i="0" dirty="0">
                  <a:solidFill>
                    <a:schemeClr val="bg1"/>
                  </a:solidFill>
                  <a:effectLst/>
                  <a:latin typeface="Montserrat" panose="00000500000000000000" pitchFamily="2" charset="0"/>
                </a:rPr>
                <a:t>Maintenance and Updates</a:t>
              </a:r>
              <a:endParaRPr lang="en-IN" dirty="0">
                <a:solidFill>
                  <a:schemeClr val="bg1"/>
                </a:solidFill>
                <a:latin typeface="Montserrat" panose="00000500000000000000" pitchFamily="2" charset="0"/>
              </a:endParaRPr>
            </a:p>
          </p:txBody>
        </p:sp>
        <p:sp>
          <p:nvSpPr>
            <p:cNvPr id="14" name="Rectangle: Rounded Corners 13">
              <a:extLst>
                <a:ext uri="{FF2B5EF4-FFF2-40B4-BE49-F238E27FC236}">
                  <a16:creationId xmlns:a16="http://schemas.microsoft.com/office/drawing/2014/main" id="{D104FC97-29E0-C5D5-ED22-E3CFBEC9D80C}"/>
                </a:ext>
              </a:extLst>
            </p:cNvPr>
            <p:cNvSpPr/>
            <p:nvPr/>
          </p:nvSpPr>
          <p:spPr>
            <a:xfrm>
              <a:off x="6050280" y="916132"/>
              <a:ext cx="330200" cy="288636"/>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15" name="Rectangle: Rounded Corners 14">
              <a:extLst>
                <a:ext uri="{FF2B5EF4-FFF2-40B4-BE49-F238E27FC236}">
                  <a16:creationId xmlns:a16="http://schemas.microsoft.com/office/drawing/2014/main" id="{0F1BEC14-D562-F9CF-88A4-E81602CE061C}"/>
                </a:ext>
              </a:extLst>
            </p:cNvPr>
            <p:cNvSpPr/>
            <p:nvPr/>
          </p:nvSpPr>
          <p:spPr>
            <a:xfrm>
              <a:off x="6050280" y="1592861"/>
              <a:ext cx="330200" cy="288636"/>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16" name="Rectangle: Rounded Corners 15">
              <a:extLst>
                <a:ext uri="{FF2B5EF4-FFF2-40B4-BE49-F238E27FC236}">
                  <a16:creationId xmlns:a16="http://schemas.microsoft.com/office/drawing/2014/main" id="{5F953A57-F3E2-F44E-25DE-F8B0E1E41688}"/>
                </a:ext>
              </a:extLst>
            </p:cNvPr>
            <p:cNvSpPr/>
            <p:nvPr/>
          </p:nvSpPr>
          <p:spPr>
            <a:xfrm>
              <a:off x="6050280" y="2269590"/>
              <a:ext cx="330200" cy="288636"/>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17" name="Rectangle: Rounded Corners 16">
              <a:extLst>
                <a:ext uri="{FF2B5EF4-FFF2-40B4-BE49-F238E27FC236}">
                  <a16:creationId xmlns:a16="http://schemas.microsoft.com/office/drawing/2014/main" id="{5542F3DE-55A4-ACF9-CAEF-E29B453C2590}"/>
                </a:ext>
              </a:extLst>
            </p:cNvPr>
            <p:cNvSpPr/>
            <p:nvPr/>
          </p:nvSpPr>
          <p:spPr>
            <a:xfrm>
              <a:off x="6050280" y="2946319"/>
              <a:ext cx="330200" cy="288636"/>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18" name="Rectangle: Rounded Corners 17">
              <a:extLst>
                <a:ext uri="{FF2B5EF4-FFF2-40B4-BE49-F238E27FC236}">
                  <a16:creationId xmlns:a16="http://schemas.microsoft.com/office/drawing/2014/main" id="{299B3986-3469-54EC-ED74-AC94D3F0735A}"/>
                </a:ext>
              </a:extLst>
            </p:cNvPr>
            <p:cNvSpPr/>
            <p:nvPr/>
          </p:nvSpPr>
          <p:spPr>
            <a:xfrm>
              <a:off x="6050280" y="3623048"/>
              <a:ext cx="330200" cy="288636"/>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19" name="Rectangle: Rounded Corners 18">
              <a:extLst>
                <a:ext uri="{FF2B5EF4-FFF2-40B4-BE49-F238E27FC236}">
                  <a16:creationId xmlns:a16="http://schemas.microsoft.com/office/drawing/2014/main" id="{24180B1A-F8E9-9235-1548-2DF0C741F1AD}"/>
                </a:ext>
              </a:extLst>
            </p:cNvPr>
            <p:cNvSpPr/>
            <p:nvPr/>
          </p:nvSpPr>
          <p:spPr>
            <a:xfrm>
              <a:off x="6050280" y="4299777"/>
              <a:ext cx="330200" cy="288636"/>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20" name="Rectangle: Rounded Corners 19">
              <a:extLst>
                <a:ext uri="{FF2B5EF4-FFF2-40B4-BE49-F238E27FC236}">
                  <a16:creationId xmlns:a16="http://schemas.microsoft.com/office/drawing/2014/main" id="{068C8B0F-DC95-5D50-BEF3-BA57987C6C37}"/>
                </a:ext>
              </a:extLst>
            </p:cNvPr>
            <p:cNvSpPr/>
            <p:nvPr/>
          </p:nvSpPr>
          <p:spPr>
            <a:xfrm>
              <a:off x="6050280" y="4976506"/>
              <a:ext cx="330200" cy="288636"/>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21" name="Rectangle: Rounded Corners 20">
              <a:extLst>
                <a:ext uri="{FF2B5EF4-FFF2-40B4-BE49-F238E27FC236}">
                  <a16:creationId xmlns:a16="http://schemas.microsoft.com/office/drawing/2014/main" id="{4BB5E405-44C3-9412-FD63-83CB54928038}"/>
                </a:ext>
              </a:extLst>
            </p:cNvPr>
            <p:cNvSpPr/>
            <p:nvPr/>
          </p:nvSpPr>
          <p:spPr>
            <a:xfrm>
              <a:off x="6050280" y="5653232"/>
              <a:ext cx="330200" cy="288636"/>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grpSp>
      <p:sp>
        <p:nvSpPr>
          <p:cNvPr id="24" name="Freeform: Shape 23">
            <a:extLst>
              <a:ext uri="{FF2B5EF4-FFF2-40B4-BE49-F238E27FC236}">
                <a16:creationId xmlns:a16="http://schemas.microsoft.com/office/drawing/2014/main" id="{1981C7C9-49FB-B166-6BAC-49737A2D8C5F}"/>
              </a:ext>
            </a:extLst>
          </p:cNvPr>
          <p:cNvSpPr/>
          <p:nvPr/>
        </p:nvSpPr>
        <p:spPr>
          <a:xfrm rot="16200000" flipH="1">
            <a:off x="331292" y="-186852"/>
            <a:ext cx="1806825" cy="2041237"/>
          </a:xfrm>
          <a:custGeom>
            <a:avLst/>
            <a:gdLst>
              <a:gd name="connsiteX0" fmla="*/ 0 w 1806825"/>
              <a:gd name="connsiteY0" fmla="*/ 0 h 2041237"/>
              <a:gd name="connsiteX1" fmla="*/ 1806825 w 1806825"/>
              <a:gd name="connsiteY1" fmla="*/ 1806825 h 2041237"/>
              <a:gd name="connsiteX2" fmla="*/ 1791417 w 1806825"/>
              <a:gd name="connsiteY2" fmla="*/ 1856460 h 2041237"/>
              <a:gd name="connsiteX3" fmla="*/ 1512654 w 1806825"/>
              <a:gd name="connsiteY3" fmla="*/ 2041237 h 2041237"/>
              <a:gd name="connsiteX4" fmla="*/ 302538 w 1806825"/>
              <a:gd name="connsiteY4" fmla="*/ 2041236 h 2041237"/>
              <a:gd name="connsiteX5" fmla="*/ 0 w 1806825"/>
              <a:gd name="connsiteY5" fmla="*/ 1738698 h 2041237"/>
              <a:gd name="connsiteX6" fmla="*/ 0 w 1806825"/>
              <a:gd name="connsiteY6" fmla="*/ 0 h 204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6825" h="2041237">
                <a:moveTo>
                  <a:pt x="0" y="0"/>
                </a:moveTo>
                <a:lnTo>
                  <a:pt x="1806825" y="1806825"/>
                </a:lnTo>
                <a:lnTo>
                  <a:pt x="1791417" y="1856460"/>
                </a:lnTo>
                <a:cubicBezTo>
                  <a:pt x="1745489" y="1965045"/>
                  <a:pt x="1637970" y="2041236"/>
                  <a:pt x="1512654" y="2041237"/>
                </a:cubicBezTo>
                <a:lnTo>
                  <a:pt x="302538" y="2041236"/>
                </a:lnTo>
                <a:cubicBezTo>
                  <a:pt x="135451" y="2041236"/>
                  <a:pt x="0" y="1905785"/>
                  <a:pt x="0" y="1738698"/>
                </a:cubicBezTo>
                <a:lnTo>
                  <a:pt x="0" y="0"/>
                </a:lnTo>
                <a:close/>
              </a:path>
            </a:pathLst>
          </a:cu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Tree>
    <p:extLst>
      <p:ext uri="{BB962C8B-B14F-4D97-AF65-F5344CB8AC3E}">
        <p14:creationId xmlns:p14="http://schemas.microsoft.com/office/powerpoint/2010/main" val="177709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1" name="Freeform: Shape 20">
            <a:extLst>
              <a:ext uri="{FF2B5EF4-FFF2-40B4-BE49-F238E27FC236}">
                <a16:creationId xmlns:a16="http://schemas.microsoft.com/office/drawing/2014/main" id="{BA724331-314C-9648-8095-00291A8F8D97}"/>
              </a:ext>
            </a:extLst>
          </p:cNvPr>
          <p:cNvSpPr/>
          <p:nvPr/>
        </p:nvSpPr>
        <p:spPr>
          <a:xfrm>
            <a:off x="5824311" y="-843"/>
            <a:ext cx="6367689" cy="6856314"/>
          </a:xfrm>
          <a:custGeom>
            <a:avLst/>
            <a:gdLst>
              <a:gd name="connsiteX0" fmla="*/ 2570115 w 6370577"/>
              <a:gd name="connsiteY0" fmla="*/ 0 h 6856314"/>
              <a:gd name="connsiteX1" fmla="*/ 6370577 w 6370577"/>
              <a:gd name="connsiteY1" fmla="*/ 0 h 6856314"/>
              <a:gd name="connsiteX2" fmla="*/ 6370577 w 6370577"/>
              <a:gd name="connsiteY2" fmla="*/ 5699872 h 6856314"/>
              <a:gd name="connsiteX3" fmla="*/ 6323691 w 6370577"/>
              <a:gd name="connsiteY3" fmla="*/ 5678219 h 6856314"/>
              <a:gd name="connsiteX4" fmla="*/ 5984815 w 6370577"/>
              <a:gd name="connsiteY4" fmla="*/ 5615262 h 6856314"/>
              <a:gd name="connsiteX5" fmla="*/ 5159721 w 6370577"/>
              <a:gd name="connsiteY5" fmla="*/ 6107838 h 6856314"/>
              <a:gd name="connsiteX6" fmla="*/ 4755000 w 6370577"/>
              <a:gd name="connsiteY6" fmla="*/ 6856314 h 6856314"/>
              <a:gd name="connsiteX7" fmla="*/ 1600953 w 6370577"/>
              <a:gd name="connsiteY7" fmla="*/ 6856314 h 6856314"/>
              <a:gd name="connsiteX8" fmla="*/ 764911 w 6370577"/>
              <a:gd name="connsiteY8" fmla="*/ 6404237 h 6856314"/>
              <a:gd name="connsiteX9" fmla="*/ 175790 w 6370577"/>
              <a:gd name="connsiteY9" fmla="*/ 4427780 h 6856314"/>
              <a:gd name="connsiteX10" fmla="*/ 2570115 w 6370577"/>
              <a:gd name="connsiteY10" fmla="*/ 0 h 6856314"/>
              <a:gd name="connsiteX0" fmla="*/ 2567227 w 6367689"/>
              <a:gd name="connsiteY0" fmla="*/ 0 h 6856314"/>
              <a:gd name="connsiteX1" fmla="*/ 6367689 w 6367689"/>
              <a:gd name="connsiteY1" fmla="*/ 0 h 6856314"/>
              <a:gd name="connsiteX2" fmla="*/ 6367689 w 6367689"/>
              <a:gd name="connsiteY2" fmla="*/ 5699872 h 6856314"/>
              <a:gd name="connsiteX3" fmla="*/ 6320803 w 6367689"/>
              <a:gd name="connsiteY3" fmla="*/ 5678219 h 6856314"/>
              <a:gd name="connsiteX4" fmla="*/ 5981927 w 6367689"/>
              <a:gd name="connsiteY4" fmla="*/ 5615262 h 6856314"/>
              <a:gd name="connsiteX5" fmla="*/ 5156833 w 6367689"/>
              <a:gd name="connsiteY5" fmla="*/ 6107838 h 6856314"/>
              <a:gd name="connsiteX6" fmla="*/ 4752112 w 6367689"/>
              <a:gd name="connsiteY6" fmla="*/ 6856314 h 6856314"/>
              <a:gd name="connsiteX7" fmla="*/ 1598065 w 6367689"/>
              <a:gd name="connsiteY7" fmla="*/ 6856314 h 6856314"/>
              <a:gd name="connsiteX8" fmla="*/ 774723 w 6367689"/>
              <a:gd name="connsiteY8" fmla="*/ 6359787 h 6856314"/>
              <a:gd name="connsiteX9" fmla="*/ 172902 w 6367689"/>
              <a:gd name="connsiteY9" fmla="*/ 4427780 h 6856314"/>
              <a:gd name="connsiteX10" fmla="*/ 2567227 w 6367689"/>
              <a:gd name="connsiteY10" fmla="*/ 0 h 6856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67689" h="6856314">
                <a:moveTo>
                  <a:pt x="2567227" y="0"/>
                </a:moveTo>
                <a:lnTo>
                  <a:pt x="6367689" y="0"/>
                </a:lnTo>
                <a:lnTo>
                  <a:pt x="6367689" y="5699872"/>
                </a:lnTo>
                <a:lnTo>
                  <a:pt x="6320803" y="5678219"/>
                </a:lnTo>
                <a:cubicBezTo>
                  <a:pt x="6210332" y="5635470"/>
                  <a:pt x="6095499" y="5615043"/>
                  <a:pt x="5981927" y="5615262"/>
                </a:cubicBezTo>
                <a:cubicBezTo>
                  <a:pt x="5648780" y="5615906"/>
                  <a:pt x="5326469" y="5794198"/>
                  <a:pt x="5156833" y="6107838"/>
                </a:cubicBezTo>
                <a:lnTo>
                  <a:pt x="4752112" y="6856314"/>
                </a:lnTo>
                <a:lnTo>
                  <a:pt x="1598065" y="6856314"/>
                </a:lnTo>
                <a:cubicBezTo>
                  <a:pt x="1319384" y="6705622"/>
                  <a:pt x="1053404" y="6510479"/>
                  <a:pt x="774723" y="6359787"/>
                </a:cubicBezTo>
                <a:cubicBezTo>
                  <a:pt x="66288" y="5976654"/>
                  <a:pt x="-210143" y="5136247"/>
                  <a:pt x="172902" y="4427780"/>
                </a:cubicBezTo>
                <a:lnTo>
                  <a:pt x="2567227" y="0"/>
                </a:lnTo>
                <a:close/>
              </a:path>
            </a:pathLst>
          </a:custGeom>
          <a:solidFill>
            <a:schemeClr val="tx1">
              <a:lumMod val="85000"/>
              <a:lumOff val="15000"/>
            </a:schemeClr>
          </a:solidFill>
          <a:ln w="10583"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3850C2E0-EC6E-F6A7-BD85-7298EF4C0612}"/>
              </a:ext>
            </a:extLst>
          </p:cNvPr>
          <p:cNvSpPr/>
          <p:nvPr/>
        </p:nvSpPr>
        <p:spPr>
          <a:xfrm>
            <a:off x="5379468" y="-843"/>
            <a:ext cx="6811035" cy="6858000"/>
          </a:xfrm>
          <a:custGeom>
            <a:avLst/>
            <a:gdLst>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140186 w 6811035"/>
              <a:gd name="connsiteY12" fmla="*/ 6858000 h 6858000"/>
              <a:gd name="connsiteX13" fmla="*/ 649843 w 6811035"/>
              <a:gd name="connsiteY13" fmla="*/ 6052079 h 6858000"/>
              <a:gd name="connsiteX14" fmla="*/ 149356 w 6811035"/>
              <a:gd name="connsiteY14" fmla="*/ 4373034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 name="connsiteX0" fmla="*/ 6359915 w 6811035"/>
              <a:gd name="connsiteY0" fmla="*/ 5569106 h 6858000"/>
              <a:gd name="connsiteX1" fmla="*/ 6797912 w 6811035"/>
              <a:gd name="connsiteY1" fmla="*/ 5679863 h 6858000"/>
              <a:gd name="connsiteX2" fmla="*/ 6811035 w 6811035"/>
              <a:gd name="connsiteY2" fmla="*/ 5687060 h 6858000"/>
              <a:gd name="connsiteX3" fmla="*/ 6811035 w 6811035"/>
              <a:gd name="connsiteY3" fmla="*/ 6858000 h 6858000"/>
              <a:gd name="connsiteX4" fmla="*/ 5116324 w 6811035"/>
              <a:gd name="connsiteY4" fmla="*/ 6858000 h 6858000"/>
              <a:gd name="connsiteX5" fmla="*/ 5552678 w 6811035"/>
              <a:gd name="connsiteY5" fmla="*/ 6051021 h 6858000"/>
              <a:gd name="connsiteX6" fmla="*/ 6359915 w 6811035"/>
              <a:gd name="connsiteY6" fmla="*/ 5569106 h 6858000"/>
              <a:gd name="connsiteX7" fmla="*/ 2514096 w 6811035"/>
              <a:gd name="connsiteY7" fmla="*/ 0 h 6858000"/>
              <a:gd name="connsiteX8" fmla="*/ 3059880 w 6811035"/>
              <a:gd name="connsiteY8" fmla="*/ 0 h 6858000"/>
              <a:gd name="connsiteX9" fmla="*/ 676617 w 6811035"/>
              <a:gd name="connsiteY9" fmla="*/ 4407324 h 6858000"/>
              <a:gd name="connsiteX10" fmla="*/ 1252987 w 6811035"/>
              <a:gd name="connsiteY10" fmla="*/ 6341005 h 6858000"/>
              <a:gd name="connsiteX11" fmla="*/ 2209084 w 6811035"/>
              <a:gd name="connsiteY11" fmla="*/ 6858000 h 6858000"/>
              <a:gd name="connsiteX12" fmla="*/ 2013437 w 6811035"/>
              <a:gd name="connsiteY12" fmla="*/ 6858000 h 6858000"/>
              <a:gd name="connsiteX13" fmla="*/ 649843 w 6811035"/>
              <a:gd name="connsiteY13" fmla="*/ 6052079 h 6858000"/>
              <a:gd name="connsiteX14" fmla="*/ 149356 w 6811035"/>
              <a:gd name="connsiteY14" fmla="*/ 4373034 h 6858000"/>
              <a:gd name="connsiteX15" fmla="*/ 2514096 w 6811035"/>
              <a:gd name="connsiteY1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11035" h="6858000">
                <a:moveTo>
                  <a:pt x="6359915" y="5569106"/>
                </a:moveTo>
                <a:cubicBezTo>
                  <a:pt x="6508068" y="5568820"/>
                  <a:pt x="6658411" y="5604444"/>
                  <a:pt x="6797912" y="5679863"/>
                </a:cubicBezTo>
                <a:lnTo>
                  <a:pt x="6811035" y="5687060"/>
                </a:lnTo>
                <a:lnTo>
                  <a:pt x="6811035" y="6858000"/>
                </a:lnTo>
                <a:lnTo>
                  <a:pt x="5116324" y="6858000"/>
                </a:lnTo>
                <a:lnTo>
                  <a:pt x="5552678" y="6051021"/>
                </a:lnTo>
                <a:cubicBezTo>
                  <a:pt x="5718643" y="5744169"/>
                  <a:pt x="6033978" y="5569736"/>
                  <a:pt x="6359915" y="5569106"/>
                </a:cubicBezTo>
                <a:close/>
                <a:moveTo>
                  <a:pt x="2514096" y="0"/>
                </a:moveTo>
                <a:lnTo>
                  <a:pt x="3059880" y="0"/>
                </a:lnTo>
                <a:lnTo>
                  <a:pt x="676617" y="4407324"/>
                </a:lnTo>
                <a:cubicBezTo>
                  <a:pt x="301862" y="5100458"/>
                  <a:pt x="559885" y="5966164"/>
                  <a:pt x="1252987" y="6341005"/>
                </a:cubicBezTo>
                <a:lnTo>
                  <a:pt x="2209084" y="6858000"/>
                </a:lnTo>
                <a:lnTo>
                  <a:pt x="2013437" y="6858000"/>
                </a:lnTo>
                <a:cubicBezTo>
                  <a:pt x="1127357" y="6363024"/>
                  <a:pt x="1318640" y="6465574"/>
                  <a:pt x="649843" y="6052079"/>
                </a:cubicBezTo>
                <a:cubicBezTo>
                  <a:pt x="47968" y="5726631"/>
                  <a:pt x="-176082" y="4974897"/>
                  <a:pt x="149356" y="4373034"/>
                </a:cubicBezTo>
                <a:lnTo>
                  <a:pt x="2514096" y="0"/>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nvGrpSpPr>
          <p:cNvPr id="26" name="Group 25">
            <a:extLst>
              <a:ext uri="{FF2B5EF4-FFF2-40B4-BE49-F238E27FC236}">
                <a16:creationId xmlns:a16="http://schemas.microsoft.com/office/drawing/2014/main" id="{4F300F92-5392-ABA8-91C9-0DA070A4C526}"/>
              </a:ext>
            </a:extLst>
          </p:cNvPr>
          <p:cNvGrpSpPr/>
          <p:nvPr/>
        </p:nvGrpSpPr>
        <p:grpSpPr>
          <a:xfrm>
            <a:off x="520446" y="1912678"/>
            <a:ext cx="5080000" cy="3032644"/>
            <a:chOff x="7356244" y="1605358"/>
            <a:chExt cx="5080000" cy="3032644"/>
          </a:xfrm>
        </p:grpSpPr>
        <p:sp>
          <p:nvSpPr>
            <p:cNvPr id="27" name="TextBox 26">
              <a:extLst>
                <a:ext uri="{FF2B5EF4-FFF2-40B4-BE49-F238E27FC236}">
                  <a16:creationId xmlns:a16="http://schemas.microsoft.com/office/drawing/2014/main" id="{3610559B-EEDA-AD25-DC93-F20487520D80}"/>
                </a:ext>
              </a:extLst>
            </p:cNvPr>
            <p:cNvSpPr txBox="1"/>
            <p:nvPr/>
          </p:nvSpPr>
          <p:spPr>
            <a:xfrm>
              <a:off x="7356244" y="1605358"/>
              <a:ext cx="5080000" cy="1323439"/>
            </a:xfrm>
            <a:prstGeom prst="rect">
              <a:avLst/>
            </a:prstGeom>
            <a:noFill/>
          </p:spPr>
          <p:txBody>
            <a:bodyPr wrap="square">
              <a:spAutoFit/>
            </a:bodyPr>
            <a:lstStyle/>
            <a:p>
              <a:r>
                <a:rPr lang="it-IT" sz="4000" b="1" i="0" dirty="0">
                  <a:solidFill>
                    <a:schemeClr val="bg1"/>
                  </a:solidFill>
                  <a:effectLst/>
                  <a:latin typeface="Montserrat" panose="00000500000000000000" pitchFamily="2" charset="0"/>
                </a:rPr>
                <a:t>AI Chatbots In Virtual Assistants</a:t>
              </a:r>
              <a:endParaRPr lang="en-IN" sz="4000" b="1" dirty="0">
                <a:solidFill>
                  <a:schemeClr val="bg1"/>
                </a:solidFill>
                <a:latin typeface="Montserrat" panose="00000500000000000000" pitchFamily="2" charset="0"/>
              </a:endParaRPr>
            </a:p>
          </p:txBody>
        </p:sp>
        <p:sp>
          <p:nvSpPr>
            <p:cNvPr id="28" name="TextBox 27">
              <a:extLst>
                <a:ext uri="{FF2B5EF4-FFF2-40B4-BE49-F238E27FC236}">
                  <a16:creationId xmlns:a16="http://schemas.microsoft.com/office/drawing/2014/main" id="{F339EEA4-F954-16DB-44F8-39105035E29C}"/>
                </a:ext>
              </a:extLst>
            </p:cNvPr>
            <p:cNvSpPr txBox="1"/>
            <p:nvPr/>
          </p:nvSpPr>
          <p:spPr>
            <a:xfrm>
              <a:off x="7356244" y="2930483"/>
              <a:ext cx="4857525" cy="1707519"/>
            </a:xfrm>
            <a:prstGeom prst="rect">
              <a:avLst/>
            </a:prstGeom>
            <a:noFill/>
          </p:spPr>
          <p:txBody>
            <a:bodyPr wrap="square">
              <a:spAutoFit/>
            </a:bodyPr>
            <a:lstStyle/>
            <a:p>
              <a:pPr>
                <a:lnSpc>
                  <a:spcPct val="150000"/>
                </a:lnSpc>
              </a:pPr>
              <a:r>
                <a:rPr lang="en-US" b="0" i="0" dirty="0">
                  <a:solidFill>
                    <a:schemeClr val="bg1"/>
                  </a:solidFill>
                  <a:effectLst/>
                  <a:latin typeface="Montserrat" panose="00000500000000000000" pitchFamily="2" charset="0"/>
                </a:rPr>
                <a:t>AI Chatbots integrated into virtual assistants enhance their capabilities, enabling natural language interactions and seamless task automation.</a:t>
              </a:r>
              <a:endParaRPr lang="en-IN" dirty="0">
                <a:solidFill>
                  <a:schemeClr val="bg1"/>
                </a:solidFill>
                <a:latin typeface="Montserrat" panose="00000500000000000000" pitchFamily="2" charset="0"/>
              </a:endParaRPr>
            </a:p>
          </p:txBody>
        </p:sp>
      </p:grpSp>
      <p:pic>
        <p:nvPicPr>
          <p:cNvPr id="12292" name="Picture 4" descr="Manteio - Innovate-Solution-Support">
            <a:extLst>
              <a:ext uri="{FF2B5EF4-FFF2-40B4-BE49-F238E27FC236}">
                <a16:creationId xmlns:a16="http://schemas.microsoft.com/office/drawing/2014/main" id="{F37FA4EE-20D0-3A0F-3D4E-824EE1B25C5E}"/>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568388" y="1168400"/>
            <a:ext cx="5227426" cy="5203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4530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EBA5EBB0-2718-7F08-E6C2-D737E49E69B8}"/>
              </a:ext>
            </a:extLst>
          </p:cNvPr>
          <p:cNvSpPr/>
          <p:nvPr/>
        </p:nvSpPr>
        <p:spPr>
          <a:xfrm>
            <a:off x="-2" y="0"/>
            <a:ext cx="9461501" cy="6151534"/>
          </a:xfrm>
          <a:custGeom>
            <a:avLst/>
            <a:gdLst>
              <a:gd name="connsiteX0" fmla="*/ 7152445 w 7154006"/>
              <a:gd name="connsiteY0" fmla="*/ -684 h 4651282"/>
              <a:gd name="connsiteX1" fmla="*/ 2884221 w 7154006"/>
              <a:gd name="connsiteY1" fmla="*/ 4267539 h 4651282"/>
              <a:gd name="connsiteX2" fmla="*/ 1033916 w 7154006"/>
              <a:gd name="connsiteY2" fmla="*/ 4267539 h 4651282"/>
              <a:gd name="connsiteX3" fmla="*/ -1562 w 7154006"/>
              <a:gd name="connsiteY3" fmla="*/ 3231793 h 4651282"/>
              <a:gd name="connsiteX4" fmla="*/ -1562 w 7154006"/>
              <a:gd name="connsiteY4" fmla="*/ -684 h 465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4006" h="4651282">
                <a:moveTo>
                  <a:pt x="7152445" y="-684"/>
                </a:moveTo>
                <a:lnTo>
                  <a:pt x="2884221" y="4267539"/>
                </a:lnTo>
                <a:cubicBezTo>
                  <a:pt x="2373260" y="4778285"/>
                  <a:pt x="1544877" y="4778285"/>
                  <a:pt x="1033916" y="4267539"/>
                </a:cubicBezTo>
                <a:lnTo>
                  <a:pt x="-1562" y="3231793"/>
                </a:lnTo>
                <a:lnTo>
                  <a:pt x="-1562" y="-684"/>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7093" cap="flat">
            <a:noFill/>
            <a:prstDash val="solid"/>
            <a:miter/>
          </a:ln>
        </p:spPr>
        <p:txBody>
          <a:bodyPr rtlCol="0" anchor="ctr"/>
          <a:lstStyle/>
          <a:p>
            <a:endParaRPr lang="en-IN"/>
          </a:p>
        </p:txBody>
      </p:sp>
      <p:sp>
        <p:nvSpPr>
          <p:cNvPr id="3" name="TextBox 2">
            <a:extLst>
              <a:ext uri="{FF2B5EF4-FFF2-40B4-BE49-F238E27FC236}">
                <a16:creationId xmlns:a16="http://schemas.microsoft.com/office/drawing/2014/main" id="{EE547079-D527-0ABC-40D2-FEE6834A6D04}"/>
              </a:ext>
            </a:extLst>
          </p:cNvPr>
          <p:cNvSpPr txBox="1"/>
          <p:nvPr/>
        </p:nvSpPr>
        <p:spPr>
          <a:xfrm>
            <a:off x="952500" y="1447174"/>
            <a:ext cx="4737100" cy="1938992"/>
          </a:xfrm>
          <a:prstGeom prst="rect">
            <a:avLst/>
          </a:prstGeom>
          <a:noFill/>
        </p:spPr>
        <p:txBody>
          <a:bodyPr wrap="square">
            <a:spAutoFit/>
          </a:bodyPr>
          <a:lstStyle/>
          <a:p>
            <a:r>
              <a:rPr lang="en-US" sz="4000" b="1" i="0" dirty="0">
                <a:solidFill>
                  <a:schemeClr val="bg1"/>
                </a:solidFill>
                <a:effectLst/>
                <a:latin typeface="Montserrat" panose="00000500000000000000" pitchFamily="2" charset="0"/>
              </a:rPr>
              <a:t>AI Chatbots</a:t>
            </a:r>
          </a:p>
          <a:p>
            <a:r>
              <a:rPr lang="en-US" sz="4000" b="1" i="0" dirty="0">
                <a:solidFill>
                  <a:schemeClr val="bg1"/>
                </a:solidFill>
                <a:effectLst/>
                <a:latin typeface="Montserrat" panose="00000500000000000000" pitchFamily="2" charset="0"/>
              </a:rPr>
              <a:t>For Knowledge Sharing</a:t>
            </a:r>
            <a:endParaRPr lang="en-IN" sz="4000" b="1" dirty="0">
              <a:solidFill>
                <a:schemeClr val="bg1"/>
              </a:solidFill>
              <a:latin typeface="Montserrat" panose="00000500000000000000" pitchFamily="2" charset="0"/>
            </a:endParaRPr>
          </a:p>
        </p:txBody>
      </p:sp>
      <p:grpSp>
        <p:nvGrpSpPr>
          <p:cNvPr id="18" name="Group 17">
            <a:extLst>
              <a:ext uri="{FF2B5EF4-FFF2-40B4-BE49-F238E27FC236}">
                <a16:creationId xmlns:a16="http://schemas.microsoft.com/office/drawing/2014/main" id="{481EFC23-3207-DC1F-6175-6B755F253F98}"/>
              </a:ext>
            </a:extLst>
          </p:cNvPr>
          <p:cNvGrpSpPr/>
          <p:nvPr/>
        </p:nvGrpSpPr>
        <p:grpSpPr>
          <a:xfrm>
            <a:off x="6959600" y="932213"/>
            <a:ext cx="4699000" cy="4993574"/>
            <a:chOff x="6959600" y="1066800"/>
            <a:chExt cx="4699000" cy="4993574"/>
          </a:xfrm>
        </p:grpSpPr>
        <p:grpSp>
          <p:nvGrpSpPr>
            <p:cNvPr id="17" name="Group 16">
              <a:extLst>
                <a:ext uri="{FF2B5EF4-FFF2-40B4-BE49-F238E27FC236}">
                  <a16:creationId xmlns:a16="http://schemas.microsoft.com/office/drawing/2014/main" id="{5EF8FFB6-24AD-CF2D-6C92-561495C4B109}"/>
                </a:ext>
              </a:extLst>
            </p:cNvPr>
            <p:cNvGrpSpPr/>
            <p:nvPr/>
          </p:nvGrpSpPr>
          <p:grpSpPr>
            <a:xfrm>
              <a:off x="6959600" y="1066800"/>
              <a:ext cx="4699000" cy="2273300"/>
              <a:chOff x="6959600" y="889000"/>
              <a:chExt cx="4699000" cy="2273300"/>
            </a:xfrm>
          </p:grpSpPr>
          <p:sp>
            <p:nvSpPr>
              <p:cNvPr id="14" name="Rectangle: Rounded Corners 13">
                <a:extLst>
                  <a:ext uri="{FF2B5EF4-FFF2-40B4-BE49-F238E27FC236}">
                    <a16:creationId xmlns:a16="http://schemas.microsoft.com/office/drawing/2014/main" id="{BA0BA059-B532-BCD9-DE21-CD427A7AE47D}"/>
                  </a:ext>
                </a:extLst>
              </p:cNvPr>
              <p:cNvSpPr/>
              <p:nvPr/>
            </p:nvSpPr>
            <p:spPr>
              <a:xfrm>
                <a:off x="6959600" y="889000"/>
                <a:ext cx="4699000" cy="22733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28D7522D-4485-6AD3-F916-F69214C16674}"/>
                  </a:ext>
                </a:extLst>
              </p:cNvPr>
              <p:cNvSpPr txBox="1"/>
              <p:nvPr/>
            </p:nvSpPr>
            <p:spPr>
              <a:xfrm>
                <a:off x="7194391" y="1335974"/>
                <a:ext cx="4229418" cy="1379352"/>
              </a:xfrm>
              <a:prstGeom prst="rect">
                <a:avLst/>
              </a:prstGeom>
              <a:noFill/>
            </p:spPr>
            <p:txBody>
              <a:bodyPr wrap="square">
                <a:spAutoFit/>
              </a:bodyPr>
              <a:lstStyle/>
              <a:p>
                <a:pPr>
                  <a:spcAft>
                    <a:spcPts val="600"/>
                  </a:spcAft>
                </a:pPr>
                <a:r>
                  <a:rPr lang="en-US" b="1" i="0" dirty="0">
                    <a:solidFill>
                      <a:schemeClr val="bg1"/>
                    </a:solidFill>
                    <a:effectLst/>
                    <a:latin typeface="Montserrat" panose="00000500000000000000" pitchFamily="2" charset="0"/>
                  </a:rPr>
                  <a:t>Instant Access</a:t>
                </a:r>
              </a:p>
              <a:p>
                <a:pPr>
                  <a:lnSpc>
                    <a:spcPct val="150000"/>
                  </a:lnSpc>
                  <a:spcAft>
                    <a:spcPts val="600"/>
                  </a:spcAft>
                </a:pPr>
                <a:r>
                  <a:rPr lang="en-US" sz="1400" b="0" i="0" dirty="0">
                    <a:solidFill>
                      <a:schemeClr val="bg1"/>
                    </a:solidFill>
                    <a:effectLst/>
                    <a:latin typeface="Montserrat" panose="00000500000000000000" pitchFamily="2" charset="0"/>
                  </a:rPr>
                  <a:t>AI Chatbots provide immediate access to information, resources, and answers, enhancing knowledge sharing efficiency.</a:t>
                </a:r>
                <a:endParaRPr lang="en-IN" sz="1400" dirty="0">
                  <a:solidFill>
                    <a:schemeClr val="bg1"/>
                  </a:solidFill>
                  <a:latin typeface="Montserrat" panose="00000500000000000000" pitchFamily="2" charset="0"/>
                </a:endParaRPr>
              </a:p>
            </p:txBody>
          </p:sp>
        </p:grpSp>
        <p:grpSp>
          <p:nvGrpSpPr>
            <p:cNvPr id="16" name="Group 15">
              <a:extLst>
                <a:ext uri="{FF2B5EF4-FFF2-40B4-BE49-F238E27FC236}">
                  <a16:creationId xmlns:a16="http://schemas.microsoft.com/office/drawing/2014/main" id="{3434D2E0-3903-F6DB-EF73-DA82E25ED1D8}"/>
                </a:ext>
              </a:extLst>
            </p:cNvPr>
            <p:cNvGrpSpPr/>
            <p:nvPr/>
          </p:nvGrpSpPr>
          <p:grpSpPr>
            <a:xfrm>
              <a:off x="6959600" y="3787074"/>
              <a:ext cx="4699000" cy="2273300"/>
              <a:chOff x="6959600" y="3787074"/>
              <a:chExt cx="4699000" cy="2273300"/>
            </a:xfrm>
          </p:grpSpPr>
          <p:sp>
            <p:nvSpPr>
              <p:cNvPr id="15" name="Rectangle: Rounded Corners 14">
                <a:extLst>
                  <a:ext uri="{FF2B5EF4-FFF2-40B4-BE49-F238E27FC236}">
                    <a16:creationId xmlns:a16="http://schemas.microsoft.com/office/drawing/2014/main" id="{A98AFA80-AFEE-0E45-3A15-01929C5D7872}"/>
                  </a:ext>
                </a:extLst>
              </p:cNvPr>
              <p:cNvSpPr/>
              <p:nvPr/>
            </p:nvSpPr>
            <p:spPr>
              <a:xfrm>
                <a:off x="6959600" y="3787074"/>
                <a:ext cx="4699000" cy="2273300"/>
              </a:xfrm>
              <a:prstGeom prst="round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CCCE9817-1E2E-A4B7-82D8-158C69D17FED}"/>
                  </a:ext>
                </a:extLst>
              </p:cNvPr>
              <p:cNvSpPr txBox="1"/>
              <p:nvPr/>
            </p:nvSpPr>
            <p:spPr>
              <a:xfrm>
                <a:off x="7194391" y="4234048"/>
                <a:ext cx="4229418" cy="1379352"/>
              </a:xfrm>
              <a:prstGeom prst="rect">
                <a:avLst/>
              </a:prstGeom>
              <a:noFill/>
            </p:spPr>
            <p:txBody>
              <a:bodyPr wrap="square">
                <a:spAutoFit/>
              </a:bodyPr>
              <a:lstStyle/>
              <a:p>
                <a:pPr>
                  <a:spcAft>
                    <a:spcPts val="600"/>
                  </a:spcAft>
                </a:pPr>
                <a:r>
                  <a:rPr lang="en-US" b="1" i="0" dirty="0">
                    <a:solidFill>
                      <a:schemeClr val="bg1"/>
                    </a:solidFill>
                    <a:effectLst/>
                    <a:latin typeface="Montserrat" panose="00000500000000000000" pitchFamily="2" charset="0"/>
                  </a:rPr>
                  <a:t>Personalized Assistance</a:t>
                </a:r>
              </a:p>
              <a:p>
                <a:pPr>
                  <a:lnSpc>
                    <a:spcPct val="150000"/>
                  </a:lnSpc>
                  <a:spcAft>
                    <a:spcPts val="600"/>
                  </a:spcAft>
                </a:pPr>
                <a:r>
                  <a:rPr lang="en-US" sz="1400" b="0" i="0" dirty="0">
                    <a:solidFill>
                      <a:schemeClr val="bg1"/>
                    </a:solidFill>
                    <a:effectLst/>
                    <a:latin typeface="Montserrat" panose="00000500000000000000" pitchFamily="2" charset="0"/>
                  </a:rPr>
                  <a:t>AI Chatbots deliver tailored knowledge support, guiding users through information, learning materials, and relevant resources.</a:t>
                </a:r>
                <a:endParaRPr lang="en-IN" sz="1400" dirty="0">
                  <a:solidFill>
                    <a:schemeClr val="bg1"/>
                  </a:solidFill>
                  <a:latin typeface="Montserrat" panose="00000500000000000000" pitchFamily="2" charset="0"/>
                </a:endParaRPr>
              </a:p>
            </p:txBody>
          </p:sp>
        </p:grpSp>
      </p:grpSp>
    </p:spTree>
    <p:extLst>
      <p:ext uri="{BB962C8B-B14F-4D97-AF65-F5344CB8AC3E}">
        <p14:creationId xmlns:p14="http://schemas.microsoft.com/office/powerpoint/2010/main" val="731459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A057B20-4355-E47C-2E60-3C73DBBBDE5A}"/>
              </a:ext>
            </a:extLst>
          </p:cNvPr>
          <p:cNvGrpSpPr/>
          <p:nvPr/>
        </p:nvGrpSpPr>
        <p:grpSpPr>
          <a:xfrm>
            <a:off x="834563" y="1913521"/>
            <a:ext cx="5271048" cy="3030958"/>
            <a:chOff x="7356244" y="1709411"/>
            <a:chExt cx="5271048" cy="3030958"/>
          </a:xfrm>
        </p:grpSpPr>
        <p:sp>
          <p:nvSpPr>
            <p:cNvPr id="3" name="TextBox 2">
              <a:extLst>
                <a:ext uri="{FF2B5EF4-FFF2-40B4-BE49-F238E27FC236}">
                  <a16:creationId xmlns:a16="http://schemas.microsoft.com/office/drawing/2014/main" id="{EE547079-D527-0ABC-40D2-FEE6834A6D04}"/>
                </a:ext>
              </a:extLst>
            </p:cNvPr>
            <p:cNvSpPr txBox="1"/>
            <p:nvPr/>
          </p:nvSpPr>
          <p:spPr>
            <a:xfrm>
              <a:off x="7356244" y="1709411"/>
              <a:ext cx="3933825" cy="1323439"/>
            </a:xfrm>
            <a:prstGeom prst="rect">
              <a:avLst/>
            </a:prstGeom>
            <a:noFill/>
          </p:spPr>
          <p:txBody>
            <a:bodyPr wrap="square">
              <a:spAutoFit/>
            </a:bodyPr>
            <a:lstStyle/>
            <a:p>
              <a:r>
                <a:rPr lang="en-IN" sz="4000" b="1" i="0" dirty="0">
                  <a:solidFill>
                    <a:schemeClr val="bg1"/>
                  </a:solidFill>
                  <a:effectLst/>
                  <a:latin typeface="Montserrat" panose="00000500000000000000" pitchFamily="2" charset="0"/>
                </a:rPr>
                <a:t>Human-AI Collaboration </a:t>
              </a:r>
              <a:endParaRPr lang="en-IN" sz="4000" b="1" dirty="0">
                <a:solidFill>
                  <a:schemeClr val="bg1"/>
                </a:solidFill>
                <a:latin typeface="Montserrat" panose="00000500000000000000" pitchFamily="2" charset="0"/>
              </a:endParaRPr>
            </a:p>
          </p:txBody>
        </p:sp>
        <p:sp>
          <p:nvSpPr>
            <p:cNvPr id="4" name="TextBox 3">
              <a:extLst>
                <a:ext uri="{FF2B5EF4-FFF2-40B4-BE49-F238E27FC236}">
                  <a16:creationId xmlns:a16="http://schemas.microsoft.com/office/drawing/2014/main" id="{28D7522D-4485-6AD3-F916-F69214C16674}"/>
                </a:ext>
              </a:extLst>
            </p:cNvPr>
            <p:cNvSpPr txBox="1"/>
            <p:nvPr/>
          </p:nvSpPr>
          <p:spPr>
            <a:xfrm>
              <a:off x="7356244" y="3032850"/>
              <a:ext cx="5271048" cy="1707519"/>
            </a:xfrm>
            <a:prstGeom prst="rect">
              <a:avLst/>
            </a:prstGeom>
            <a:noFill/>
          </p:spPr>
          <p:txBody>
            <a:bodyPr wrap="square">
              <a:spAutoFit/>
            </a:bodyPr>
            <a:lstStyle/>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800" b="0" i="0" u="none" strike="noStrike" cap="none" normalizeH="0" baseline="0" dirty="0">
                  <a:ln>
                    <a:noFill/>
                  </a:ln>
                  <a:solidFill>
                    <a:schemeClr val="bg1"/>
                  </a:solidFill>
                  <a:effectLst/>
                  <a:latin typeface="Montserrat" panose="00000500000000000000" pitchFamily="2" charset="0"/>
                </a:rPr>
                <a:t>Human-AI collaboration combines human expertise with AI Chatbots, enabling more efficient problem-solving, decision-making, and customer interactions.</a:t>
              </a:r>
            </a:p>
          </p:txBody>
        </p:sp>
      </p:grpSp>
      <p:sp>
        <p:nvSpPr>
          <p:cNvPr id="6" name="Freeform: Shape 5">
            <a:extLst>
              <a:ext uri="{FF2B5EF4-FFF2-40B4-BE49-F238E27FC236}">
                <a16:creationId xmlns:a16="http://schemas.microsoft.com/office/drawing/2014/main" id="{8B95EDE0-FF53-11C7-FFAA-D6E3E104AFCE}"/>
              </a:ext>
            </a:extLst>
          </p:cNvPr>
          <p:cNvSpPr/>
          <p:nvPr/>
        </p:nvSpPr>
        <p:spPr>
          <a:xfrm flipH="1" flipV="1">
            <a:off x="6105611" y="0"/>
            <a:ext cx="6086389" cy="4933803"/>
          </a:xfrm>
          <a:custGeom>
            <a:avLst/>
            <a:gdLst>
              <a:gd name="connsiteX0" fmla="*/ 7507246 w 7519904"/>
              <a:gd name="connsiteY0" fmla="*/ 6095439 h 6095852"/>
              <a:gd name="connsiteX1" fmla="*/ -253 w 7519904"/>
              <a:gd name="connsiteY1" fmla="*/ 6095439 h 6095852"/>
              <a:gd name="connsiteX2" fmla="*/ -253 w 7519904"/>
              <a:gd name="connsiteY2" fmla="*/ 1421944 h 6095852"/>
              <a:gd name="connsiteX3" fmla="*/ 4107985 w 7519904"/>
              <a:gd name="connsiteY3" fmla="*/ 74580 h 6095852"/>
              <a:gd name="connsiteX4" fmla="*/ 6000497 w 7519904"/>
              <a:gd name="connsiteY4" fmla="*/ 1032584 h 6095852"/>
              <a:gd name="connsiteX5" fmla="*/ 7444381 w 7519904"/>
              <a:gd name="connsiteY5" fmla="*/ 5435251 h 6095852"/>
              <a:gd name="connsiteX6" fmla="*/ 7507246 w 7519904"/>
              <a:gd name="connsiteY6" fmla="*/ 6095439 h 6095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19904" h="6095852">
                <a:moveTo>
                  <a:pt x="7507246" y="6095439"/>
                </a:moveTo>
                <a:lnTo>
                  <a:pt x="-253" y="6095439"/>
                </a:lnTo>
                <a:lnTo>
                  <a:pt x="-253" y="1421944"/>
                </a:lnTo>
                <a:lnTo>
                  <a:pt x="4107985" y="74580"/>
                </a:lnTo>
                <a:cubicBezTo>
                  <a:pt x="4895121" y="-183367"/>
                  <a:pt x="5742359" y="245512"/>
                  <a:pt x="6000497" y="1032584"/>
                </a:cubicBezTo>
                <a:lnTo>
                  <a:pt x="7444381" y="5435251"/>
                </a:lnTo>
                <a:cubicBezTo>
                  <a:pt x="7514549" y="5647817"/>
                  <a:pt x="7536044" y="5873443"/>
                  <a:pt x="7507246" y="6095439"/>
                </a:cubicBez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pic>
        <p:nvPicPr>
          <p:cNvPr id="12" name="Picture 11" descr="A picture containing joint, fictional character, automaton, action figure&#10;&#10;Description automatically generated">
            <a:extLst>
              <a:ext uri="{FF2B5EF4-FFF2-40B4-BE49-F238E27FC236}">
                <a16:creationId xmlns:a16="http://schemas.microsoft.com/office/drawing/2014/main" id="{8420D348-3C86-2049-F87F-72B39E2BE2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1917" y="0"/>
            <a:ext cx="4850928" cy="6858000"/>
          </a:xfrm>
          <a:prstGeom prst="rect">
            <a:avLst/>
          </a:prstGeom>
        </p:spPr>
      </p:pic>
    </p:spTree>
    <p:extLst>
      <p:ext uri="{BB962C8B-B14F-4D97-AF65-F5344CB8AC3E}">
        <p14:creationId xmlns:p14="http://schemas.microsoft.com/office/powerpoint/2010/main" val="2220133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A057B20-4355-E47C-2E60-3C73DBBBDE5A}"/>
              </a:ext>
            </a:extLst>
          </p:cNvPr>
          <p:cNvGrpSpPr/>
          <p:nvPr/>
        </p:nvGrpSpPr>
        <p:grpSpPr>
          <a:xfrm>
            <a:off x="6464069" y="1705772"/>
            <a:ext cx="4165831" cy="3446456"/>
            <a:chOff x="7356244" y="1607044"/>
            <a:chExt cx="4165831" cy="3446456"/>
          </a:xfrm>
        </p:grpSpPr>
        <p:sp>
          <p:nvSpPr>
            <p:cNvPr id="3" name="TextBox 2">
              <a:extLst>
                <a:ext uri="{FF2B5EF4-FFF2-40B4-BE49-F238E27FC236}">
                  <a16:creationId xmlns:a16="http://schemas.microsoft.com/office/drawing/2014/main" id="{EE547079-D527-0ABC-40D2-FEE6834A6D04}"/>
                </a:ext>
              </a:extLst>
            </p:cNvPr>
            <p:cNvSpPr txBox="1"/>
            <p:nvPr/>
          </p:nvSpPr>
          <p:spPr>
            <a:xfrm>
              <a:off x="7356244" y="1607044"/>
              <a:ext cx="3835631" cy="1323439"/>
            </a:xfrm>
            <a:prstGeom prst="rect">
              <a:avLst/>
            </a:prstGeom>
            <a:noFill/>
          </p:spPr>
          <p:txBody>
            <a:bodyPr wrap="square">
              <a:spAutoFit/>
            </a:bodyPr>
            <a:lstStyle/>
            <a:p>
              <a:r>
                <a:rPr lang="en-IN" sz="4000" b="1" i="0" dirty="0">
                  <a:solidFill>
                    <a:schemeClr val="bg1"/>
                  </a:solidFill>
                  <a:effectLst/>
                  <a:latin typeface="Montserrat" panose="00000500000000000000" pitchFamily="2" charset="0"/>
                </a:rPr>
                <a:t>AI Chatbots In Education</a:t>
              </a:r>
              <a:endParaRPr lang="en-IN" sz="4000" b="1" dirty="0">
                <a:solidFill>
                  <a:schemeClr val="bg1"/>
                </a:solidFill>
                <a:latin typeface="Montserrat" panose="00000500000000000000" pitchFamily="2" charset="0"/>
              </a:endParaRPr>
            </a:p>
          </p:txBody>
        </p:sp>
        <p:sp>
          <p:nvSpPr>
            <p:cNvPr id="4" name="TextBox 3">
              <a:extLst>
                <a:ext uri="{FF2B5EF4-FFF2-40B4-BE49-F238E27FC236}">
                  <a16:creationId xmlns:a16="http://schemas.microsoft.com/office/drawing/2014/main" id="{28D7522D-4485-6AD3-F916-F69214C16674}"/>
                </a:ext>
              </a:extLst>
            </p:cNvPr>
            <p:cNvSpPr txBox="1"/>
            <p:nvPr/>
          </p:nvSpPr>
          <p:spPr>
            <a:xfrm>
              <a:off x="7356244" y="2930483"/>
              <a:ext cx="4165831" cy="2123017"/>
            </a:xfrm>
            <a:prstGeom prst="rect">
              <a:avLst/>
            </a:prstGeom>
            <a:noFill/>
          </p:spPr>
          <p:txBody>
            <a:bodyPr wrap="square">
              <a:spAutoFit/>
            </a:bodyPr>
            <a:lstStyle/>
            <a:p>
              <a:pPr>
                <a:lnSpc>
                  <a:spcPct val="150000"/>
                </a:lnSpc>
              </a:pPr>
              <a:r>
                <a:rPr lang="en-US" b="0" i="0" dirty="0">
                  <a:solidFill>
                    <a:schemeClr val="bg1"/>
                  </a:solidFill>
                  <a:effectLst/>
                  <a:latin typeface="Montserrat" panose="00000500000000000000" pitchFamily="2" charset="0"/>
                </a:rPr>
                <a:t>AI Chatbots in education facilitate personalized learning experiences, provide instant feedback, and support student engagement and progress tracking.</a:t>
              </a:r>
              <a:endParaRPr lang="en-IN" dirty="0">
                <a:solidFill>
                  <a:schemeClr val="bg1"/>
                </a:solidFill>
                <a:latin typeface="Montserrat" panose="00000500000000000000" pitchFamily="2" charset="0"/>
              </a:endParaRPr>
            </a:p>
          </p:txBody>
        </p:sp>
      </p:grpSp>
      <p:sp>
        <p:nvSpPr>
          <p:cNvPr id="5" name="Freeform: Shape 4">
            <a:extLst>
              <a:ext uri="{FF2B5EF4-FFF2-40B4-BE49-F238E27FC236}">
                <a16:creationId xmlns:a16="http://schemas.microsoft.com/office/drawing/2014/main" id="{7EE05163-D734-77F0-E506-F6CC2A2E48B7}"/>
              </a:ext>
            </a:extLst>
          </p:cNvPr>
          <p:cNvSpPr/>
          <p:nvPr/>
        </p:nvSpPr>
        <p:spPr>
          <a:xfrm rot="18900000" flipH="1">
            <a:off x="-1187045" y="467690"/>
            <a:ext cx="4869308" cy="8435409"/>
          </a:xfrm>
          <a:custGeom>
            <a:avLst/>
            <a:gdLst>
              <a:gd name="connsiteX0" fmla="*/ 0 w 4258082"/>
              <a:gd name="connsiteY0" fmla="*/ 0 h 7376543"/>
              <a:gd name="connsiteX1" fmla="*/ 4258082 w 4258082"/>
              <a:gd name="connsiteY1" fmla="*/ 4258081 h 7376543"/>
              <a:gd name="connsiteX2" fmla="*/ 1139620 w 4258082"/>
              <a:gd name="connsiteY2" fmla="*/ 7376543 h 7376543"/>
              <a:gd name="connsiteX3" fmla="*/ 763494 w 4258082"/>
              <a:gd name="connsiteY3" fmla="*/ 7376543 h 7376543"/>
              <a:gd name="connsiteX4" fmla="*/ 0 w 4258082"/>
              <a:gd name="connsiteY4" fmla="*/ 6613049 h 7376543"/>
              <a:gd name="connsiteX5" fmla="*/ 0 w 4258082"/>
              <a:gd name="connsiteY5" fmla="*/ 0 h 7376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58082" h="7376543">
                <a:moveTo>
                  <a:pt x="0" y="0"/>
                </a:moveTo>
                <a:lnTo>
                  <a:pt x="4258082" y="4258081"/>
                </a:lnTo>
                <a:lnTo>
                  <a:pt x="1139620" y="7376543"/>
                </a:lnTo>
                <a:lnTo>
                  <a:pt x="763494" y="7376543"/>
                </a:lnTo>
                <a:cubicBezTo>
                  <a:pt x="341828" y="7376543"/>
                  <a:pt x="0" y="7034715"/>
                  <a:pt x="0" y="6613049"/>
                </a:cubicBezTo>
                <a:lnTo>
                  <a:pt x="0" y="0"/>
                </a:lnTo>
                <a:close/>
              </a:path>
            </a:pathLst>
          </a:custGeom>
          <a:gradFill>
            <a:gsLst>
              <a:gs pos="0">
                <a:schemeClr val="accent6"/>
              </a:gs>
              <a:gs pos="40000">
                <a:schemeClr val="accent4"/>
              </a:gs>
              <a:gs pos="100000">
                <a:schemeClr val="accent1"/>
              </a:gs>
            </a:gsLst>
            <a:lin ang="18900000" scaled="1"/>
          </a:gradFill>
          <a:ln w="25378" cap="flat">
            <a:noFill/>
            <a:prstDash val="solid"/>
            <a:miter/>
          </a:ln>
        </p:spPr>
        <p:txBody>
          <a:bodyPr rtlCol="0" anchor="ctr"/>
          <a:lstStyle/>
          <a:p>
            <a:endParaRPr lang="en-IN"/>
          </a:p>
        </p:txBody>
      </p:sp>
      <p:pic>
        <p:nvPicPr>
          <p:cNvPr id="11266" name="Picture 2" descr="AI-Driven Chatbots - Tech Xpertz">
            <a:extLst>
              <a:ext uri="{FF2B5EF4-FFF2-40B4-BE49-F238E27FC236}">
                <a16:creationId xmlns:a16="http://schemas.microsoft.com/office/drawing/2014/main" id="{65E331C5-0813-B22D-2BFE-BFA63EDC30D8}"/>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82575" y="128587"/>
            <a:ext cx="4895850" cy="660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1270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A057B20-4355-E47C-2E60-3C73DBBBDE5A}"/>
              </a:ext>
            </a:extLst>
          </p:cNvPr>
          <p:cNvGrpSpPr/>
          <p:nvPr/>
        </p:nvGrpSpPr>
        <p:grpSpPr>
          <a:xfrm>
            <a:off x="368241" y="699681"/>
            <a:ext cx="11455517" cy="1520472"/>
            <a:chOff x="7053454" y="2268211"/>
            <a:chExt cx="4552337" cy="1520472"/>
          </a:xfrm>
        </p:grpSpPr>
        <p:sp>
          <p:nvSpPr>
            <p:cNvPr id="3" name="TextBox 2">
              <a:extLst>
                <a:ext uri="{FF2B5EF4-FFF2-40B4-BE49-F238E27FC236}">
                  <a16:creationId xmlns:a16="http://schemas.microsoft.com/office/drawing/2014/main" id="{EE547079-D527-0ABC-40D2-FEE6834A6D04}"/>
                </a:ext>
              </a:extLst>
            </p:cNvPr>
            <p:cNvSpPr txBox="1"/>
            <p:nvPr/>
          </p:nvSpPr>
          <p:spPr>
            <a:xfrm>
              <a:off x="7369175" y="2268211"/>
              <a:ext cx="3933825" cy="707886"/>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4000" b="1" i="0" u="none" strike="noStrike" cap="none" normalizeH="0" baseline="0" dirty="0">
                  <a:ln>
                    <a:noFill/>
                  </a:ln>
                  <a:solidFill>
                    <a:schemeClr val="bg1"/>
                  </a:solidFill>
                  <a:effectLst/>
                  <a:latin typeface="Montserrat" panose="00000500000000000000" pitchFamily="2" charset="0"/>
                </a:rPr>
                <a:t>AI Chatbots For Social Media</a:t>
              </a:r>
              <a:endParaRPr kumimoji="0" lang="en-US" altLang="en-US" sz="5400" b="1" i="0" u="none" strike="noStrike" cap="none" normalizeH="0" baseline="0" dirty="0">
                <a:ln>
                  <a:noFill/>
                </a:ln>
                <a:solidFill>
                  <a:schemeClr val="bg1"/>
                </a:solidFill>
                <a:effectLst/>
                <a:latin typeface="Montserrat" panose="00000500000000000000" pitchFamily="2" charset="0"/>
              </a:endParaRPr>
            </a:p>
          </p:txBody>
        </p:sp>
        <p:sp>
          <p:nvSpPr>
            <p:cNvPr id="4" name="TextBox 3">
              <a:extLst>
                <a:ext uri="{FF2B5EF4-FFF2-40B4-BE49-F238E27FC236}">
                  <a16:creationId xmlns:a16="http://schemas.microsoft.com/office/drawing/2014/main" id="{28D7522D-4485-6AD3-F916-F69214C16674}"/>
                </a:ext>
              </a:extLst>
            </p:cNvPr>
            <p:cNvSpPr txBox="1"/>
            <p:nvPr/>
          </p:nvSpPr>
          <p:spPr>
            <a:xfrm>
              <a:off x="7053454" y="2999364"/>
              <a:ext cx="4552337" cy="789319"/>
            </a:xfrm>
            <a:prstGeom prst="rect">
              <a:avLst/>
            </a:prstGeom>
            <a:noFill/>
          </p:spPr>
          <p:txBody>
            <a:bodyPr wrap="square">
              <a:spAutoFit/>
            </a:bodyPr>
            <a:lstStyle/>
            <a:p>
              <a:pPr algn="ctr">
                <a:lnSpc>
                  <a:spcPct val="150000"/>
                </a:lnSpc>
              </a:pPr>
              <a:r>
                <a:rPr lang="en-US" sz="1600" b="0" i="0" dirty="0">
                  <a:solidFill>
                    <a:schemeClr val="bg1"/>
                  </a:solidFill>
                  <a:effectLst/>
                  <a:latin typeface="Montserrat" panose="00000500000000000000" pitchFamily="2" charset="0"/>
                </a:rPr>
                <a:t>AI chatbots have become increasingly popular for social media platforms as they offer businesses and users a range of benefits. Here are some ways AI chatbots are used on social media:</a:t>
              </a:r>
              <a:endParaRPr lang="en-IN" sz="1600" dirty="0">
                <a:solidFill>
                  <a:schemeClr val="bg1"/>
                </a:solidFill>
                <a:latin typeface="Montserrat" panose="00000500000000000000" pitchFamily="2" charset="0"/>
              </a:endParaRPr>
            </a:p>
          </p:txBody>
        </p:sp>
      </p:grpSp>
      <p:sp>
        <p:nvSpPr>
          <p:cNvPr id="6" name="AutoShape 2" descr="User">
            <a:extLst>
              <a:ext uri="{FF2B5EF4-FFF2-40B4-BE49-F238E27FC236}">
                <a16:creationId xmlns:a16="http://schemas.microsoft.com/office/drawing/2014/main" id="{90A5C2D1-DF6A-E983-47C3-52BB1759207A}"/>
              </a:ext>
            </a:extLst>
          </p:cNvPr>
          <p:cNvSpPr>
            <a:spLocks noChangeAspect="1" noChangeArrowheads="1"/>
          </p:cNvSpPr>
          <p:nvPr/>
        </p:nvSpPr>
        <p:spPr bwMode="auto">
          <a:xfrm>
            <a:off x="6985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grpSp>
        <p:nvGrpSpPr>
          <p:cNvPr id="20" name="Group 19">
            <a:extLst>
              <a:ext uri="{FF2B5EF4-FFF2-40B4-BE49-F238E27FC236}">
                <a16:creationId xmlns:a16="http://schemas.microsoft.com/office/drawing/2014/main" id="{136DC9FE-10C8-CDC2-0FC3-4154123BCD0C}"/>
              </a:ext>
            </a:extLst>
          </p:cNvPr>
          <p:cNvGrpSpPr/>
          <p:nvPr/>
        </p:nvGrpSpPr>
        <p:grpSpPr>
          <a:xfrm>
            <a:off x="1057984" y="2715141"/>
            <a:ext cx="10076033" cy="3825359"/>
            <a:chOff x="1057983" y="2524641"/>
            <a:chExt cx="10076033" cy="3825359"/>
          </a:xfrm>
        </p:grpSpPr>
        <p:sp>
          <p:nvSpPr>
            <p:cNvPr id="19" name="Rectangle 18">
              <a:extLst>
                <a:ext uri="{FF2B5EF4-FFF2-40B4-BE49-F238E27FC236}">
                  <a16:creationId xmlns:a16="http://schemas.microsoft.com/office/drawing/2014/main" id="{549BE494-AC53-B6DD-7D66-795AC06C22EB}"/>
                </a:ext>
              </a:extLst>
            </p:cNvPr>
            <p:cNvSpPr/>
            <p:nvPr/>
          </p:nvSpPr>
          <p:spPr>
            <a:xfrm>
              <a:off x="1057983" y="2524641"/>
              <a:ext cx="10076033" cy="3825359"/>
            </a:xfrm>
            <a:prstGeom prst="rect">
              <a:avLst/>
            </a:prstGeom>
            <a:solidFill>
              <a:schemeClr val="bg1">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 name="Group 17">
              <a:extLst>
                <a:ext uri="{FF2B5EF4-FFF2-40B4-BE49-F238E27FC236}">
                  <a16:creationId xmlns:a16="http://schemas.microsoft.com/office/drawing/2014/main" id="{310845BD-EB95-7508-A0D1-047B24225202}"/>
                </a:ext>
              </a:extLst>
            </p:cNvPr>
            <p:cNvGrpSpPr/>
            <p:nvPr/>
          </p:nvGrpSpPr>
          <p:grpSpPr>
            <a:xfrm>
              <a:off x="1460499" y="2868870"/>
              <a:ext cx="9271000" cy="3136900"/>
              <a:chOff x="1460500" y="2781300"/>
              <a:chExt cx="9271000" cy="3556000"/>
            </a:xfrm>
          </p:grpSpPr>
          <p:grpSp>
            <p:nvGrpSpPr>
              <p:cNvPr id="16" name="Group 15">
                <a:extLst>
                  <a:ext uri="{FF2B5EF4-FFF2-40B4-BE49-F238E27FC236}">
                    <a16:creationId xmlns:a16="http://schemas.microsoft.com/office/drawing/2014/main" id="{C3CFBA10-781D-8C89-6E10-75A17AB995CE}"/>
                  </a:ext>
                </a:extLst>
              </p:cNvPr>
              <p:cNvGrpSpPr/>
              <p:nvPr/>
            </p:nvGrpSpPr>
            <p:grpSpPr>
              <a:xfrm>
                <a:off x="1460500" y="2781300"/>
                <a:ext cx="4191000" cy="3556000"/>
                <a:chOff x="812800" y="2781300"/>
                <a:chExt cx="4191000" cy="3556000"/>
              </a:xfrm>
            </p:grpSpPr>
            <p:sp>
              <p:nvSpPr>
                <p:cNvPr id="7" name="Rectangle: Rounded Corners 6">
                  <a:extLst>
                    <a:ext uri="{FF2B5EF4-FFF2-40B4-BE49-F238E27FC236}">
                      <a16:creationId xmlns:a16="http://schemas.microsoft.com/office/drawing/2014/main" id="{CFBC793C-4664-EFE6-626C-C2D3A85946E6}"/>
                    </a:ext>
                  </a:extLst>
                </p:cNvPr>
                <p:cNvSpPr/>
                <p:nvPr/>
              </p:nvSpPr>
              <p:spPr>
                <a:xfrm>
                  <a:off x="812800" y="2781300"/>
                  <a:ext cx="4191000"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r>
                    <a:rPr lang="en-IN" sz="1400" b="0" i="0" dirty="0">
                      <a:solidFill>
                        <a:schemeClr val="bg1"/>
                      </a:solidFill>
                      <a:effectLst/>
                      <a:latin typeface="Montserrat" panose="00000500000000000000" pitchFamily="2" charset="0"/>
                    </a:rPr>
                    <a:t>Customer Support</a:t>
                  </a:r>
                  <a:endParaRPr lang="en-IN" sz="1400" dirty="0">
                    <a:solidFill>
                      <a:schemeClr val="bg1"/>
                    </a:solidFill>
                    <a:latin typeface="Montserrat" panose="00000500000000000000" pitchFamily="2" charset="0"/>
                  </a:endParaRPr>
                </a:p>
              </p:txBody>
            </p:sp>
            <p:sp>
              <p:nvSpPr>
                <p:cNvPr id="9" name="Rectangle: Rounded Corners 8">
                  <a:extLst>
                    <a:ext uri="{FF2B5EF4-FFF2-40B4-BE49-F238E27FC236}">
                      <a16:creationId xmlns:a16="http://schemas.microsoft.com/office/drawing/2014/main" id="{9D750015-44B8-264C-408E-0FA01160871C}"/>
                    </a:ext>
                  </a:extLst>
                </p:cNvPr>
                <p:cNvSpPr/>
                <p:nvPr/>
              </p:nvSpPr>
              <p:spPr>
                <a:xfrm>
                  <a:off x="812800" y="3750733"/>
                  <a:ext cx="4191000"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r>
                    <a:rPr lang="en-IN" sz="1400" b="0" i="0" dirty="0">
                      <a:solidFill>
                        <a:schemeClr val="bg1"/>
                      </a:solidFill>
                      <a:effectLst/>
                      <a:latin typeface="Montserrat" panose="00000500000000000000" pitchFamily="2" charset="0"/>
                    </a:rPr>
                    <a:t>Personalized Recommendations</a:t>
                  </a:r>
                  <a:endParaRPr lang="en-IN" sz="1400" dirty="0">
                    <a:solidFill>
                      <a:schemeClr val="bg1"/>
                    </a:solidFill>
                    <a:latin typeface="Montserrat" panose="00000500000000000000" pitchFamily="2" charset="0"/>
                  </a:endParaRPr>
                </a:p>
              </p:txBody>
            </p:sp>
            <p:sp>
              <p:nvSpPr>
                <p:cNvPr id="11" name="Rectangle: Rounded Corners 10">
                  <a:extLst>
                    <a:ext uri="{FF2B5EF4-FFF2-40B4-BE49-F238E27FC236}">
                      <a16:creationId xmlns:a16="http://schemas.microsoft.com/office/drawing/2014/main" id="{C8369236-D239-F062-1F89-396B8C9F080B}"/>
                    </a:ext>
                  </a:extLst>
                </p:cNvPr>
                <p:cNvSpPr/>
                <p:nvPr/>
              </p:nvSpPr>
              <p:spPr>
                <a:xfrm>
                  <a:off x="812800" y="4720166"/>
                  <a:ext cx="4191000"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r>
                    <a:rPr lang="en-IN" sz="1400" b="0" i="0" dirty="0">
                      <a:solidFill>
                        <a:schemeClr val="bg1"/>
                      </a:solidFill>
                      <a:effectLst/>
                      <a:latin typeface="Montserrat" panose="00000500000000000000" pitchFamily="2" charset="0"/>
                    </a:rPr>
                    <a:t>Lead Generation and Qualification</a:t>
                  </a:r>
                  <a:endParaRPr lang="en-IN" sz="1400" dirty="0">
                    <a:solidFill>
                      <a:schemeClr val="bg1"/>
                    </a:solidFill>
                    <a:latin typeface="Montserrat" panose="00000500000000000000" pitchFamily="2" charset="0"/>
                  </a:endParaRPr>
                </a:p>
              </p:txBody>
            </p:sp>
            <p:sp>
              <p:nvSpPr>
                <p:cNvPr id="13" name="Rectangle: Rounded Corners 12">
                  <a:extLst>
                    <a:ext uri="{FF2B5EF4-FFF2-40B4-BE49-F238E27FC236}">
                      <a16:creationId xmlns:a16="http://schemas.microsoft.com/office/drawing/2014/main" id="{B3A4AAF1-DC2C-4D74-2F9E-8FDBD0FE8E5C}"/>
                    </a:ext>
                  </a:extLst>
                </p:cNvPr>
                <p:cNvSpPr/>
                <p:nvPr/>
              </p:nvSpPr>
              <p:spPr>
                <a:xfrm>
                  <a:off x="812800" y="5689600"/>
                  <a:ext cx="4191000"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r>
                    <a:rPr lang="en-IN" sz="1400" b="0" i="0" dirty="0">
                      <a:solidFill>
                        <a:schemeClr val="bg1"/>
                      </a:solidFill>
                      <a:effectLst/>
                      <a:latin typeface="Montserrat" panose="00000500000000000000" pitchFamily="2" charset="0"/>
                    </a:rPr>
                    <a:t>Social Listening and Sentiment Analysis</a:t>
                  </a:r>
                  <a:endParaRPr lang="en-IN" sz="1400" dirty="0">
                    <a:solidFill>
                      <a:schemeClr val="bg1"/>
                    </a:solidFill>
                    <a:latin typeface="Montserrat" panose="00000500000000000000" pitchFamily="2" charset="0"/>
                  </a:endParaRPr>
                </a:p>
              </p:txBody>
            </p:sp>
          </p:grpSp>
          <p:grpSp>
            <p:nvGrpSpPr>
              <p:cNvPr id="17" name="Group 16">
                <a:extLst>
                  <a:ext uri="{FF2B5EF4-FFF2-40B4-BE49-F238E27FC236}">
                    <a16:creationId xmlns:a16="http://schemas.microsoft.com/office/drawing/2014/main" id="{7C781575-F362-503A-015B-56CF90E9D902}"/>
                  </a:ext>
                </a:extLst>
              </p:cNvPr>
              <p:cNvGrpSpPr/>
              <p:nvPr/>
            </p:nvGrpSpPr>
            <p:grpSpPr>
              <a:xfrm>
                <a:off x="6540500" y="2781300"/>
                <a:ext cx="4191000" cy="3556000"/>
                <a:chOff x="6540500" y="2781300"/>
                <a:chExt cx="4191000" cy="3556000"/>
              </a:xfrm>
            </p:grpSpPr>
            <p:sp>
              <p:nvSpPr>
                <p:cNvPr id="8" name="Rectangle: Rounded Corners 7">
                  <a:extLst>
                    <a:ext uri="{FF2B5EF4-FFF2-40B4-BE49-F238E27FC236}">
                      <a16:creationId xmlns:a16="http://schemas.microsoft.com/office/drawing/2014/main" id="{EE76D5A0-63CB-E687-4A07-6DFE7026652F}"/>
                    </a:ext>
                  </a:extLst>
                </p:cNvPr>
                <p:cNvSpPr/>
                <p:nvPr/>
              </p:nvSpPr>
              <p:spPr>
                <a:xfrm>
                  <a:off x="6540500" y="2781300"/>
                  <a:ext cx="4191000"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r>
                    <a:rPr lang="en-IN" sz="1400" b="0" i="0" dirty="0">
                      <a:solidFill>
                        <a:schemeClr val="bg1"/>
                      </a:solidFill>
                      <a:effectLst/>
                      <a:latin typeface="Montserrat" panose="00000500000000000000" pitchFamily="2" charset="0"/>
                    </a:rPr>
                    <a:t>Interactive Content Delivery</a:t>
                  </a:r>
                  <a:endParaRPr lang="en-IN" sz="1400" dirty="0">
                    <a:solidFill>
                      <a:schemeClr val="bg1"/>
                    </a:solidFill>
                    <a:latin typeface="Montserrat" panose="00000500000000000000" pitchFamily="2" charset="0"/>
                  </a:endParaRPr>
                </a:p>
              </p:txBody>
            </p:sp>
            <p:sp>
              <p:nvSpPr>
                <p:cNvPr id="10" name="Rectangle: Rounded Corners 9">
                  <a:extLst>
                    <a:ext uri="{FF2B5EF4-FFF2-40B4-BE49-F238E27FC236}">
                      <a16:creationId xmlns:a16="http://schemas.microsoft.com/office/drawing/2014/main" id="{B421166D-A06F-6204-4A4F-45190B1DE926}"/>
                    </a:ext>
                  </a:extLst>
                </p:cNvPr>
                <p:cNvSpPr/>
                <p:nvPr/>
              </p:nvSpPr>
              <p:spPr>
                <a:xfrm>
                  <a:off x="6540500" y="3750733"/>
                  <a:ext cx="4191000"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r>
                    <a:rPr lang="en-IN" sz="1400" b="0" i="0" dirty="0">
                      <a:solidFill>
                        <a:schemeClr val="bg1"/>
                      </a:solidFill>
                      <a:effectLst/>
                      <a:latin typeface="Montserrat" panose="00000500000000000000" pitchFamily="2" charset="0"/>
                    </a:rPr>
                    <a:t>Automated Posting and Scheduling</a:t>
                  </a:r>
                  <a:endParaRPr lang="en-IN" sz="1400" dirty="0">
                    <a:solidFill>
                      <a:schemeClr val="bg1"/>
                    </a:solidFill>
                    <a:latin typeface="Montserrat" panose="00000500000000000000" pitchFamily="2" charset="0"/>
                  </a:endParaRPr>
                </a:p>
              </p:txBody>
            </p:sp>
            <p:sp>
              <p:nvSpPr>
                <p:cNvPr id="12" name="Rectangle: Rounded Corners 11">
                  <a:extLst>
                    <a:ext uri="{FF2B5EF4-FFF2-40B4-BE49-F238E27FC236}">
                      <a16:creationId xmlns:a16="http://schemas.microsoft.com/office/drawing/2014/main" id="{A1CD4486-94C0-CE39-77B0-1D461017007B}"/>
                    </a:ext>
                  </a:extLst>
                </p:cNvPr>
                <p:cNvSpPr/>
                <p:nvPr/>
              </p:nvSpPr>
              <p:spPr>
                <a:xfrm>
                  <a:off x="6540500" y="4720166"/>
                  <a:ext cx="4191000"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r>
                    <a:rPr lang="en-IN" sz="1400" b="0" i="0" dirty="0">
                      <a:solidFill>
                        <a:schemeClr val="bg1"/>
                      </a:solidFill>
                      <a:effectLst/>
                      <a:latin typeface="Montserrat" panose="00000500000000000000" pitchFamily="2" charset="0"/>
                    </a:rPr>
                    <a:t>Influencer Marketing</a:t>
                  </a:r>
                  <a:endParaRPr lang="en-IN" sz="1400" dirty="0">
                    <a:solidFill>
                      <a:schemeClr val="bg1"/>
                    </a:solidFill>
                    <a:latin typeface="Montserrat" panose="00000500000000000000" pitchFamily="2" charset="0"/>
                  </a:endParaRPr>
                </a:p>
              </p:txBody>
            </p:sp>
            <p:sp>
              <p:nvSpPr>
                <p:cNvPr id="14" name="Rectangle: Rounded Corners 13">
                  <a:extLst>
                    <a:ext uri="{FF2B5EF4-FFF2-40B4-BE49-F238E27FC236}">
                      <a16:creationId xmlns:a16="http://schemas.microsoft.com/office/drawing/2014/main" id="{5CB389F2-34E4-EF13-EA6B-1997952AE2F0}"/>
                    </a:ext>
                  </a:extLst>
                </p:cNvPr>
                <p:cNvSpPr/>
                <p:nvPr/>
              </p:nvSpPr>
              <p:spPr>
                <a:xfrm>
                  <a:off x="6540500" y="5689600"/>
                  <a:ext cx="4191000" cy="647700"/>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80000"/>
                  <a:r>
                    <a:rPr lang="en-IN" sz="1400" b="0" i="0" dirty="0">
                      <a:solidFill>
                        <a:schemeClr val="bg1"/>
                      </a:solidFill>
                      <a:effectLst/>
                      <a:latin typeface="Montserrat" panose="00000500000000000000" pitchFamily="2" charset="0"/>
                    </a:rPr>
                    <a:t>Social Media Advertising</a:t>
                  </a:r>
                  <a:endParaRPr lang="en-IN" sz="1400" dirty="0">
                    <a:solidFill>
                      <a:schemeClr val="bg1"/>
                    </a:solidFill>
                    <a:latin typeface="Montserrat" panose="00000500000000000000" pitchFamily="2" charset="0"/>
                  </a:endParaRPr>
                </a:p>
              </p:txBody>
            </p:sp>
          </p:grpSp>
        </p:grpSp>
      </p:grpSp>
    </p:spTree>
    <p:extLst>
      <p:ext uri="{BB962C8B-B14F-4D97-AF65-F5344CB8AC3E}">
        <p14:creationId xmlns:p14="http://schemas.microsoft.com/office/powerpoint/2010/main" val="10572264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A057B20-4355-E47C-2E60-3C73DBBBDE5A}"/>
              </a:ext>
            </a:extLst>
          </p:cNvPr>
          <p:cNvGrpSpPr/>
          <p:nvPr/>
        </p:nvGrpSpPr>
        <p:grpSpPr>
          <a:xfrm>
            <a:off x="1104669" y="1498023"/>
            <a:ext cx="4267200" cy="3861954"/>
            <a:chOff x="7356244" y="1696711"/>
            <a:chExt cx="4267200" cy="3861954"/>
          </a:xfrm>
        </p:grpSpPr>
        <p:sp>
          <p:nvSpPr>
            <p:cNvPr id="3" name="TextBox 2">
              <a:extLst>
                <a:ext uri="{FF2B5EF4-FFF2-40B4-BE49-F238E27FC236}">
                  <a16:creationId xmlns:a16="http://schemas.microsoft.com/office/drawing/2014/main" id="{EE547079-D527-0ABC-40D2-FEE6834A6D04}"/>
                </a:ext>
              </a:extLst>
            </p:cNvPr>
            <p:cNvSpPr txBox="1"/>
            <p:nvPr/>
          </p:nvSpPr>
          <p:spPr>
            <a:xfrm>
              <a:off x="7356244" y="1696711"/>
              <a:ext cx="4267200" cy="1323439"/>
            </a:xfrm>
            <a:prstGeom prst="rect">
              <a:avLst/>
            </a:prstGeom>
            <a:noFill/>
          </p:spPr>
          <p:txBody>
            <a:bodyPr wrap="square">
              <a:spAutoFit/>
            </a:bodyPr>
            <a:lstStyle/>
            <a:p>
              <a:r>
                <a:rPr lang="en-IN" sz="4000" b="1" i="0" dirty="0">
                  <a:solidFill>
                    <a:schemeClr val="bg1"/>
                  </a:solidFill>
                  <a:effectLst/>
                  <a:latin typeface="Montserrat" panose="00000500000000000000" pitchFamily="2" charset="0"/>
                </a:rPr>
                <a:t>Future Trends In Technology</a:t>
              </a:r>
              <a:endParaRPr lang="en-IN" sz="4000" b="1" dirty="0">
                <a:solidFill>
                  <a:schemeClr val="bg1"/>
                </a:solidFill>
                <a:latin typeface="Montserrat" panose="00000500000000000000" pitchFamily="2" charset="0"/>
              </a:endParaRPr>
            </a:p>
          </p:txBody>
        </p:sp>
        <p:sp>
          <p:nvSpPr>
            <p:cNvPr id="4" name="TextBox 3">
              <a:extLst>
                <a:ext uri="{FF2B5EF4-FFF2-40B4-BE49-F238E27FC236}">
                  <a16:creationId xmlns:a16="http://schemas.microsoft.com/office/drawing/2014/main" id="{28D7522D-4485-6AD3-F916-F69214C16674}"/>
                </a:ext>
              </a:extLst>
            </p:cNvPr>
            <p:cNvSpPr txBox="1"/>
            <p:nvPr/>
          </p:nvSpPr>
          <p:spPr>
            <a:xfrm>
              <a:off x="7356244" y="3020150"/>
              <a:ext cx="3975331" cy="2538515"/>
            </a:xfrm>
            <a:prstGeom prst="rect">
              <a:avLst/>
            </a:prstGeom>
            <a:noFill/>
          </p:spPr>
          <p:txBody>
            <a:bodyPr wrap="square">
              <a:spAutoFit/>
            </a:bodyPr>
            <a:lstStyle/>
            <a:p>
              <a:pPr>
                <a:lnSpc>
                  <a:spcPct val="150000"/>
                </a:lnSpc>
              </a:pPr>
              <a:r>
                <a:rPr lang="en-US" b="0" i="0" dirty="0">
                  <a:solidFill>
                    <a:schemeClr val="bg1"/>
                  </a:solidFill>
                  <a:effectLst/>
                  <a:latin typeface="Montserrat" panose="00000500000000000000" pitchFamily="2" charset="0"/>
                </a:rPr>
                <a:t>Future trends in technology include advancements in AI Chatbot capabilities, such as improved natural language understanding and contextual conversations.</a:t>
              </a:r>
              <a:endParaRPr lang="en-IN" dirty="0">
                <a:solidFill>
                  <a:schemeClr val="bg1"/>
                </a:solidFill>
                <a:latin typeface="Montserrat" panose="00000500000000000000" pitchFamily="2" charset="0"/>
              </a:endParaRPr>
            </a:p>
          </p:txBody>
        </p:sp>
      </p:grpSp>
      <p:sp>
        <p:nvSpPr>
          <p:cNvPr id="6" name="Freeform: Shape 5">
            <a:extLst>
              <a:ext uri="{FF2B5EF4-FFF2-40B4-BE49-F238E27FC236}">
                <a16:creationId xmlns:a16="http://schemas.microsoft.com/office/drawing/2014/main" id="{BB1FA3A8-A7AC-35C2-FE78-68A6880F1121}"/>
              </a:ext>
            </a:extLst>
          </p:cNvPr>
          <p:cNvSpPr/>
          <p:nvPr/>
        </p:nvSpPr>
        <p:spPr>
          <a:xfrm rot="5400000">
            <a:off x="6443709" y="1109709"/>
            <a:ext cx="6845300" cy="4651282"/>
          </a:xfrm>
          <a:custGeom>
            <a:avLst/>
            <a:gdLst>
              <a:gd name="connsiteX0" fmla="*/ 7152445 w 7154006"/>
              <a:gd name="connsiteY0" fmla="*/ -684 h 4651282"/>
              <a:gd name="connsiteX1" fmla="*/ 2884221 w 7154006"/>
              <a:gd name="connsiteY1" fmla="*/ 4267539 h 4651282"/>
              <a:gd name="connsiteX2" fmla="*/ 1033916 w 7154006"/>
              <a:gd name="connsiteY2" fmla="*/ 4267539 h 4651282"/>
              <a:gd name="connsiteX3" fmla="*/ -1562 w 7154006"/>
              <a:gd name="connsiteY3" fmla="*/ 3231793 h 4651282"/>
              <a:gd name="connsiteX4" fmla="*/ -1562 w 7154006"/>
              <a:gd name="connsiteY4" fmla="*/ -684 h 465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4006" h="4651282">
                <a:moveTo>
                  <a:pt x="7152445" y="-684"/>
                </a:moveTo>
                <a:lnTo>
                  <a:pt x="2884221" y="4267539"/>
                </a:lnTo>
                <a:cubicBezTo>
                  <a:pt x="2373260" y="4778285"/>
                  <a:pt x="1544877" y="4778285"/>
                  <a:pt x="1033916" y="4267539"/>
                </a:cubicBezTo>
                <a:lnTo>
                  <a:pt x="-1562" y="3231793"/>
                </a:lnTo>
                <a:lnTo>
                  <a:pt x="-1562" y="-684"/>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7093" cap="flat">
            <a:noFill/>
            <a:prstDash val="solid"/>
            <a:miter/>
          </a:ln>
        </p:spPr>
        <p:txBody>
          <a:bodyPr rtlCol="0" anchor="ctr"/>
          <a:lstStyle/>
          <a:p>
            <a:endParaRPr lang="en-IN"/>
          </a:p>
        </p:txBody>
      </p:sp>
      <p:pic>
        <p:nvPicPr>
          <p:cNvPr id="13314" name="Picture 2" descr="Chatbot 3D Icon download in PNG, OBJ or Blend format">
            <a:extLst>
              <a:ext uri="{FF2B5EF4-FFF2-40B4-BE49-F238E27FC236}">
                <a16:creationId xmlns:a16="http://schemas.microsoft.com/office/drawing/2014/main" id="{452D717C-B5BC-6F56-3635-0BF6CCC842C0}"/>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951538" y="635000"/>
            <a:ext cx="5410200" cy="541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0449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5C725A2-24B1-9234-208E-6C8DDCAD17A9}"/>
              </a:ext>
            </a:extLst>
          </p:cNvPr>
          <p:cNvSpPr/>
          <p:nvPr/>
        </p:nvSpPr>
        <p:spPr>
          <a:xfrm>
            <a:off x="0" y="0"/>
            <a:ext cx="12198837" cy="6861794"/>
          </a:xfrm>
          <a:custGeom>
            <a:avLst/>
            <a:gdLst>
              <a:gd name="connsiteX0" fmla="*/ 0 w 12198837"/>
              <a:gd name="connsiteY0" fmla="*/ 0 h 6861794"/>
              <a:gd name="connsiteX1" fmla="*/ 12198837 w 12198837"/>
              <a:gd name="connsiteY1" fmla="*/ 0 h 6861794"/>
              <a:gd name="connsiteX2" fmla="*/ 12198837 w 12198837"/>
              <a:gd name="connsiteY2" fmla="*/ 6861795 h 6861794"/>
              <a:gd name="connsiteX3" fmla="*/ 0 w 12198837"/>
              <a:gd name="connsiteY3" fmla="*/ 6861795 h 6861794"/>
            </a:gdLst>
            <a:ahLst/>
            <a:cxnLst>
              <a:cxn ang="0">
                <a:pos x="connsiteX0" y="connsiteY0"/>
              </a:cxn>
              <a:cxn ang="0">
                <a:pos x="connsiteX1" y="connsiteY1"/>
              </a:cxn>
              <a:cxn ang="0">
                <a:pos x="connsiteX2" y="connsiteY2"/>
              </a:cxn>
              <a:cxn ang="0">
                <a:pos x="connsiteX3" y="connsiteY3"/>
              </a:cxn>
            </a:cxnLst>
            <a:rect l="l" t="t" r="r" b="b"/>
            <a:pathLst>
              <a:path w="12198837" h="6861794">
                <a:moveTo>
                  <a:pt x="0" y="0"/>
                </a:moveTo>
                <a:lnTo>
                  <a:pt x="12198837" y="0"/>
                </a:lnTo>
                <a:lnTo>
                  <a:pt x="12198837" y="6861795"/>
                </a:lnTo>
                <a:lnTo>
                  <a:pt x="0" y="6861795"/>
                </a:lnTo>
                <a:close/>
              </a:path>
            </a:pathLst>
          </a:custGeom>
          <a:solidFill>
            <a:schemeClr val="tx1">
              <a:lumMod val="85000"/>
              <a:lumOff val="15000"/>
            </a:schemeClr>
          </a:solidFill>
          <a:ln w="27093"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7D1B01D9-0E10-07F8-4A0D-56A2A648C423}"/>
              </a:ext>
            </a:extLst>
          </p:cNvPr>
          <p:cNvSpPr/>
          <p:nvPr/>
        </p:nvSpPr>
        <p:spPr>
          <a:xfrm>
            <a:off x="-1" y="0"/>
            <a:ext cx="7154006" cy="4651282"/>
          </a:xfrm>
          <a:custGeom>
            <a:avLst/>
            <a:gdLst>
              <a:gd name="connsiteX0" fmla="*/ 7152445 w 7154006"/>
              <a:gd name="connsiteY0" fmla="*/ -684 h 4651282"/>
              <a:gd name="connsiteX1" fmla="*/ 2884221 w 7154006"/>
              <a:gd name="connsiteY1" fmla="*/ 4267539 h 4651282"/>
              <a:gd name="connsiteX2" fmla="*/ 1033916 w 7154006"/>
              <a:gd name="connsiteY2" fmla="*/ 4267539 h 4651282"/>
              <a:gd name="connsiteX3" fmla="*/ -1562 w 7154006"/>
              <a:gd name="connsiteY3" fmla="*/ 3231793 h 4651282"/>
              <a:gd name="connsiteX4" fmla="*/ -1562 w 7154006"/>
              <a:gd name="connsiteY4" fmla="*/ -684 h 465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4006" h="4651282">
                <a:moveTo>
                  <a:pt x="7152445" y="-684"/>
                </a:moveTo>
                <a:lnTo>
                  <a:pt x="2884221" y="4267539"/>
                </a:lnTo>
                <a:cubicBezTo>
                  <a:pt x="2373260" y="4778285"/>
                  <a:pt x="1544877" y="4778285"/>
                  <a:pt x="1033916" y="4267539"/>
                </a:cubicBezTo>
                <a:lnTo>
                  <a:pt x="-1562" y="3231793"/>
                </a:lnTo>
                <a:lnTo>
                  <a:pt x="-1562" y="-684"/>
                </a:ln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7093"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786F1D14-5CC8-D6AE-D14D-656311E73B34}"/>
              </a:ext>
            </a:extLst>
          </p:cNvPr>
          <p:cNvSpPr/>
          <p:nvPr/>
        </p:nvSpPr>
        <p:spPr>
          <a:xfrm>
            <a:off x="3307121" y="1632909"/>
            <a:ext cx="2707047" cy="5227801"/>
          </a:xfrm>
          <a:custGeom>
            <a:avLst/>
            <a:gdLst>
              <a:gd name="connsiteX0" fmla="*/ 435298 w 2707047"/>
              <a:gd name="connsiteY0" fmla="*/ 4301423 h 5227801"/>
              <a:gd name="connsiteX1" fmla="*/ 1362075 w 2707047"/>
              <a:gd name="connsiteY1" fmla="*/ 5227118 h 5227801"/>
              <a:gd name="connsiteX2" fmla="*/ 1334968 w 2707047"/>
              <a:gd name="connsiteY2" fmla="*/ 5227118 h 5227801"/>
              <a:gd name="connsiteX3" fmla="*/ 421744 w 2707047"/>
              <a:gd name="connsiteY3" fmla="*/ 4313621 h 5227801"/>
              <a:gd name="connsiteX4" fmla="*/ 421473 w 2707047"/>
              <a:gd name="connsiteY4" fmla="*/ 2269992 h 5227801"/>
              <a:gd name="connsiteX5" fmla="*/ 421744 w 2707047"/>
              <a:gd name="connsiteY5" fmla="*/ 2269775 h 5227801"/>
              <a:gd name="connsiteX6" fmla="*/ 2692200 w 2707047"/>
              <a:gd name="connsiteY6" fmla="*/ -684 h 5227801"/>
              <a:gd name="connsiteX7" fmla="*/ 2705486 w 2707047"/>
              <a:gd name="connsiteY7" fmla="*/ 12598 h 5227801"/>
              <a:gd name="connsiteX8" fmla="*/ 435026 w 2707047"/>
              <a:gd name="connsiteY8" fmla="*/ 2283057 h 5227801"/>
              <a:gd name="connsiteX9" fmla="*/ 435026 w 2707047"/>
              <a:gd name="connsiteY9" fmla="*/ 4300339 h 5227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07047" h="5227801">
                <a:moveTo>
                  <a:pt x="435298" y="4301423"/>
                </a:moveTo>
                <a:lnTo>
                  <a:pt x="1362075" y="5227118"/>
                </a:lnTo>
                <a:lnTo>
                  <a:pt x="1334968" y="5227118"/>
                </a:lnTo>
                <a:lnTo>
                  <a:pt x="421744" y="4313621"/>
                </a:lnTo>
                <a:cubicBezTo>
                  <a:pt x="-142619" y="3749340"/>
                  <a:pt x="-142619" y="2834381"/>
                  <a:pt x="421473" y="2269992"/>
                </a:cubicBezTo>
                <a:cubicBezTo>
                  <a:pt x="421473" y="2269937"/>
                  <a:pt x="421744" y="2269856"/>
                  <a:pt x="421744" y="2269775"/>
                </a:cubicBezTo>
                <a:lnTo>
                  <a:pt x="2692200" y="-684"/>
                </a:lnTo>
                <a:lnTo>
                  <a:pt x="2705486" y="12598"/>
                </a:lnTo>
                <a:lnTo>
                  <a:pt x="435026" y="2283057"/>
                </a:lnTo>
                <a:cubicBezTo>
                  <a:pt x="-122018" y="2840155"/>
                  <a:pt x="-122018" y="3743242"/>
                  <a:pt x="435026" y="4300339"/>
                </a:cubicBezTo>
                <a:close/>
              </a:path>
            </a:pathLst>
          </a:custGeom>
          <a:solidFill>
            <a:srgbClr val="FFFFFF"/>
          </a:solidFill>
          <a:ln w="27093"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D93C360F-EBD5-28A3-22EE-4DCA50387FA0}"/>
              </a:ext>
            </a:extLst>
          </p:cNvPr>
          <p:cNvSpPr/>
          <p:nvPr/>
        </p:nvSpPr>
        <p:spPr>
          <a:xfrm>
            <a:off x="5916312" y="1549149"/>
            <a:ext cx="183241" cy="183241"/>
          </a:xfrm>
          <a:custGeom>
            <a:avLst/>
            <a:gdLst>
              <a:gd name="connsiteX0" fmla="*/ 183242 w 183241"/>
              <a:gd name="connsiteY0" fmla="*/ 91621 h 183241"/>
              <a:gd name="connsiteX1" fmla="*/ 91621 w 183241"/>
              <a:gd name="connsiteY1" fmla="*/ 183241 h 183241"/>
              <a:gd name="connsiteX2" fmla="*/ 0 w 183241"/>
              <a:gd name="connsiteY2" fmla="*/ 91621 h 183241"/>
              <a:gd name="connsiteX3" fmla="*/ 91621 w 183241"/>
              <a:gd name="connsiteY3" fmla="*/ 0 h 183241"/>
              <a:gd name="connsiteX4" fmla="*/ 183242 w 183241"/>
              <a:gd name="connsiteY4" fmla="*/ 91621 h 18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241" h="183241">
                <a:moveTo>
                  <a:pt x="183242" y="91621"/>
                </a:moveTo>
                <a:cubicBezTo>
                  <a:pt x="183242" y="142221"/>
                  <a:pt x="142222" y="183241"/>
                  <a:pt x="91621" y="183241"/>
                </a:cubicBezTo>
                <a:cubicBezTo>
                  <a:pt x="41020" y="183241"/>
                  <a:pt x="0" y="142221"/>
                  <a:pt x="0" y="91621"/>
                </a:cubicBezTo>
                <a:cubicBezTo>
                  <a:pt x="0" y="41020"/>
                  <a:pt x="41020" y="0"/>
                  <a:pt x="91621" y="0"/>
                </a:cubicBezTo>
                <a:cubicBezTo>
                  <a:pt x="142222" y="0"/>
                  <a:pt x="183242" y="41020"/>
                  <a:pt x="183242" y="91621"/>
                </a:cubicBezTo>
                <a:close/>
              </a:path>
            </a:pathLst>
          </a:custGeom>
          <a:solidFill>
            <a:srgbClr val="FFFFFF"/>
          </a:solidFill>
          <a:ln w="27093" cap="flat">
            <a:noFill/>
            <a:prstDash val="solid"/>
            <a:miter/>
          </a:ln>
        </p:spPr>
        <p:txBody>
          <a:bodyPr rtlCol="0" anchor="ctr"/>
          <a:lstStyle/>
          <a:p>
            <a:endParaRPr lang="en-IN"/>
          </a:p>
        </p:txBody>
      </p:sp>
      <p:grpSp>
        <p:nvGrpSpPr>
          <p:cNvPr id="4" name="Group 3">
            <a:extLst>
              <a:ext uri="{FF2B5EF4-FFF2-40B4-BE49-F238E27FC236}">
                <a16:creationId xmlns:a16="http://schemas.microsoft.com/office/drawing/2014/main" id="{4118F473-63A6-A288-6164-3D52E0B41038}"/>
              </a:ext>
            </a:extLst>
          </p:cNvPr>
          <p:cNvGrpSpPr/>
          <p:nvPr/>
        </p:nvGrpSpPr>
        <p:grpSpPr>
          <a:xfrm>
            <a:off x="7347911" y="2172881"/>
            <a:ext cx="3946756" cy="3200787"/>
            <a:chOff x="7356244" y="2268211"/>
            <a:chExt cx="3946756" cy="3200787"/>
          </a:xfrm>
        </p:grpSpPr>
        <p:sp>
          <p:nvSpPr>
            <p:cNvPr id="5" name="TextBox 4">
              <a:extLst>
                <a:ext uri="{FF2B5EF4-FFF2-40B4-BE49-F238E27FC236}">
                  <a16:creationId xmlns:a16="http://schemas.microsoft.com/office/drawing/2014/main" id="{884C138F-F773-81E5-F997-B6A4FF060F4E}"/>
                </a:ext>
              </a:extLst>
            </p:cNvPr>
            <p:cNvSpPr txBox="1"/>
            <p:nvPr/>
          </p:nvSpPr>
          <p:spPr>
            <a:xfrm>
              <a:off x="7369175" y="2268211"/>
              <a:ext cx="3933825" cy="707886"/>
            </a:xfrm>
            <a:prstGeom prst="rect">
              <a:avLst/>
            </a:prstGeom>
            <a:noFill/>
          </p:spPr>
          <p:txBody>
            <a:bodyPr wrap="square">
              <a:spAutoFit/>
            </a:bodyPr>
            <a:lstStyle/>
            <a:p>
              <a:r>
                <a:rPr lang="en-IN" sz="4000" b="1" i="0" dirty="0">
                  <a:solidFill>
                    <a:schemeClr val="bg1"/>
                  </a:solidFill>
                  <a:effectLst/>
                  <a:latin typeface="Montserrat" panose="00000500000000000000" pitchFamily="2" charset="0"/>
                </a:rPr>
                <a:t>Conclusion</a:t>
              </a:r>
              <a:endParaRPr lang="en-IN" sz="4000" b="1" dirty="0">
                <a:solidFill>
                  <a:schemeClr val="bg1"/>
                </a:solidFill>
                <a:latin typeface="Montserrat" panose="00000500000000000000" pitchFamily="2" charset="0"/>
              </a:endParaRPr>
            </a:p>
          </p:txBody>
        </p:sp>
        <p:sp>
          <p:nvSpPr>
            <p:cNvPr id="6" name="TextBox 5">
              <a:extLst>
                <a:ext uri="{FF2B5EF4-FFF2-40B4-BE49-F238E27FC236}">
                  <a16:creationId xmlns:a16="http://schemas.microsoft.com/office/drawing/2014/main" id="{B8529696-4A19-F8A4-33AB-BE7D0E1A04CE}"/>
                </a:ext>
              </a:extLst>
            </p:cNvPr>
            <p:cNvSpPr txBox="1"/>
            <p:nvPr/>
          </p:nvSpPr>
          <p:spPr>
            <a:xfrm>
              <a:off x="7356244" y="2930483"/>
              <a:ext cx="3844925" cy="2538515"/>
            </a:xfrm>
            <a:prstGeom prst="rect">
              <a:avLst/>
            </a:prstGeom>
            <a:noFill/>
          </p:spPr>
          <p:txBody>
            <a:bodyPr wrap="square">
              <a:spAutoFit/>
            </a:bodyPr>
            <a:lstStyle/>
            <a:p>
              <a:pPr>
                <a:lnSpc>
                  <a:spcPct val="150000"/>
                </a:lnSpc>
              </a:pPr>
              <a:r>
                <a:rPr lang="en-US" b="0" i="0" dirty="0">
                  <a:solidFill>
                    <a:schemeClr val="bg1"/>
                  </a:solidFill>
                  <a:effectLst/>
                  <a:latin typeface="Montserrat" panose="00000500000000000000" pitchFamily="2" charset="0"/>
                </a:rPr>
                <a:t>In conclusion, AI Chatbots revolutionize customer service, enhance user experiences, and drive operational efficiency, empowering businesses to thrive.</a:t>
              </a:r>
              <a:endParaRPr lang="en-IN" dirty="0">
                <a:solidFill>
                  <a:schemeClr val="bg1"/>
                </a:solidFill>
                <a:latin typeface="Montserrat" panose="00000500000000000000" pitchFamily="2" charset="0"/>
              </a:endParaRPr>
            </a:p>
          </p:txBody>
        </p:sp>
      </p:grpSp>
      <p:pic>
        <p:nvPicPr>
          <p:cNvPr id="14340" name="Picture 4" descr="2,548 Robot Illustrations - Free in SVG, PNG, EPS - IconScout">
            <a:extLst>
              <a:ext uri="{FF2B5EF4-FFF2-40B4-BE49-F238E27FC236}">
                <a16:creationId xmlns:a16="http://schemas.microsoft.com/office/drawing/2014/main" id="{AC46CAD4-F243-6904-18BE-8166DC85622E}"/>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0331" y="988314"/>
            <a:ext cx="4881373" cy="4881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1946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10" name="Picture 9" descr="Eleven Trending AI Chatbot Platforms | by Kristen Carter | HackerNoon.com |  Medium">
            <a:extLst>
              <a:ext uri="{FF2B5EF4-FFF2-40B4-BE49-F238E27FC236}">
                <a16:creationId xmlns:a16="http://schemas.microsoft.com/office/drawing/2014/main" id="{1F958B9C-295A-C523-4A01-9B47FC43F93D}"/>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l="27388" r="33164" b="76"/>
          <a:stretch>
            <a:fillRect/>
          </a:stretch>
        </p:blipFill>
        <p:spPr bwMode="auto">
          <a:xfrm>
            <a:off x="107" y="1"/>
            <a:ext cx="6768408" cy="6857893"/>
          </a:xfrm>
          <a:custGeom>
            <a:avLst/>
            <a:gdLst>
              <a:gd name="connsiteX0" fmla="*/ 0 w 6768408"/>
              <a:gd name="connsiteY0" fmla="*/ 0 h 6857893"/>
              <a:gd name="connsiteX1" fmla="*/ 5961588 w 6768408"/>
              <a:gd name="connsiteY1" fmla="*/ 0 h 6857893"/>
              <a:gd name="connsiteX2" fmla="*/ 6334963 w 6768408"/>
              <a:gd name="connsiteY2" fmla="*/ 373646 h 6857893"/>
              <a:gd name="connsiteX3" fmla="*/ 6335450 w 6768408"/>
              <a:gd name="connsiteY3" fmla="*/ 374134 h 6857893"/>
              <a:gd name="connsiteX4" fmla="*/ 6334963 w 6768408"/>
              <a:gd name="connsiteY4" fmla="*/ 2465793 h 6857893"/>
              <a:gd name="connsiteX5" fmla="*/ 1943133 w 6768408"/>
              <a:gd name="connsiteY5" fmla="*/ 6857893 h 6857893"/>
              <a:gd name="connsiteX6" fmla="*/ 0 w 6768408"/>
              <a:gd name="connsiteY6" fmla="*/ 6857893 h 6857893"/>
              <a:gd name="connsiteX7" fmla="*/ 0 w 6768408"/>
              <a:gd name="connsiteY7" fmla="*/ 0 h 6857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68408" h="6857893">
                <a:moveTo>
                  <a:pt x="0" y="0"/>
                </a:moveTo>
                <a:lnTo>
                  <a:pt x="5961588" y="0"/>
                </a:lnTo>
                <a:lnTo>
                  <a:pt x="6334963" y="373646"/>
                </a:lnTo>
                <a:cubicBezTo>
                  <a:pt x="6335125" y="373809"/>
                  <a:pt x="6335287" y="373971"/>
                  <a:pt x="6335450" y="374134"/>
                </a:cubicBezTo>
                <a:cubicBezTo>
                  <a:pt x="6912918" y="951872"/>
                  <a:pt x="6912701" y="1888326"/>
                  <a:pt x="6334963" y="2465793"/>
                </a:cubicBezTo>
                <a:lnTo>
                  <a:pt x="1943133" y="6857893"/>
                </a:lnTo>
                <a:lnTo>
                  <a:pt x="0" y="6857893"/>
                </a:lnTo>
                <a:lnTo>
                  <a:pt x="0" y="0"/>
                </a:lnTo>
                <a:close/>
              </a:path>
            </a:pathLst>
          </a:custGeom>
          <a:noFill/>
          <a:extLst>
            <a:ext uri="{909E8E84-426E-40DD-AFC4-6F175D3DCCD1}">
              <a14:hiddenFill xmlns:a14="http://schemas.microsoft.com/office/drawing/2010/main">
                <a:solidFill>
                  <a:srgbClr val="FFFFFF"/>
                </a:solidFill>
              </a14:hiddenFill>
            </a:ext>
          </a:extLst>
        </p:spPr>
      </p:pic>
      <p:pic>
        <p:nvPicPr>
          <p:cNvPr id="9" name="Picture 8" descr="Eleven Trending AI Chatbot Platforms | by Kristen Carter | HackerNoon.com |  Medium">
            <a:extLst>
              <a:ext uri="{FF2B5EF4-FFF2-40B4-BE49-F238E27FC236}">
                <a16:creationId xmlns:a16="http://schemas.microsoft.com/office/drawing/2014/main" id="{E8106599-0BD6-3D18-3674-273A84DDEC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388" t="-7" r="37866" b="100000"/>
          <a:stretch>
            <a:fillRect/>
          </a:stretch>
        </p:blipFill>
        <p:spPr bwMode="auto">
          <a:xfrm>
            <a:off x="107" y="-512"/>
            <a:ext cx="5961588" cy="513"/>
          </a:xfrm>
          <a:custGeom>
            <a:avLst/>
            <a:gdLst>
              <a:gd name="connsiteX0" fmla="*/ 0 w 5961588"/>
              <a:gd name="connsiteY0" fmla="*/ 0 h 513"/>
              <a:gd name="connsiteX1" fmla="*/ 5961075 w 5961588"/>
              <a:gd name="connsiteY1" fmla="*/ 0 h 513"/>
              <a:gd name="connsiteX2" fmla="*/ 5961588 w 5961588"/>
              <a:gd name="connsiteY2" fmla="*/ 513 h 513"/>
              <a:gd name="connsiteX3" fmla="*/ 0 w 5961588"/>
              <a:gd name="connsiteY3" fmla="*/ 513 h 513"/>
              <a:gd name="connsiteX4" fmla="*/ 0 w 5961588"/>
              <a:gd name="connsiteY4" fmla="*/ 0 h 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1588" h="513">
                <a:moveTo>
                  <a:pt x="0" y="0"/>
                </a:moveTo>
                <a:lnTo>
                  <a:pt x="5961075" y="0"/>
                </a:lnTo>
                <a:lnTo>
                  <a:pt x="5961588" y="513"/>
                </a:lnTo>
                <a:lnTo>
                  <a:pt x="0" y="513"/>
                </a:lnTo>
                <a:lnTo>
                  <a:pt x="0" y="0"/>
                </a:lnTo>
                <a:close/>
              </a:path>
            </a:pathLst>
          </a:cu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1EAD4864-681B-3733-4067-A17B2477FF2C}"/>
              </a:ext>
            </a:extLst>
          </p:cNvPr>
          <p:cNvSpPr txBox="1"/>
          <p:nvPr/>
        </p:nvSpPr>
        <p:spPr>
          <a:xfrm>
            <a:off x="6654961" y="1368664"/>
            <a:ext cx="5423485" cy="5416868"/>
          </a:xfrm>
          <a:prstGeom prst="rect">
            <a:avLst/>
          </a:prstGeom>
          <a:noFill/>
        </p:spPr>
        <p:txBody>
          <a:bodyPr wrap="square">
            <a:spAutoFit/>
          </a:bodyPr>
          <a:lstStyle/>
          <a:p>
            <a:r>
              <a:rPr lang="en-US" sz="4000" b="1" dirty="0">
                <a:solidFill>
                  <a:schemeClr val="bg1"/>
                </a:solidFill>
                <a:latin typeface="Montserrat" panose="00000500000000000000" pitchFamily="2" charset="0"/>
              </a:rPr>
              <a:t>Problem Statement:</a:t>
            </a:r>
          </a:p>
          <a:p>
            <a:r>
              <a:rPr lang="en-US" dirty="0">
                <a:solidFill>
                  <a:schemeClr val="bg1"/>
                </a:solidFill>
                <a:latin typeface="Montserrat" panose="00000500000000000000" pitchFamily="2" charset="0"/>
              </a:rPr>
              <a:t>In today’s fast-paced digital world, businesses and organizations struggle to provide instant, efficient, and personalized customer support. Traditional customer service methods, such as human-operated call centers and email support, are often slow, costly, and prone to errors. Additionally, handling large volumes of queries simultaneously becomes a challenge, leading to delays and customer dissatisfaction. The lack of 24/7 availability and inconsistent responses further contribute to inefficiencies in communication, affecting user experience and overall productivity.</a:t>
            </a:r>
          </a:p>
          <a:p>
            <a:pPr algn="ctr"/>
            <a:endParaRPr lang="en-IN" sz="1400" b="1"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12821621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C4F176E7-E621-D89F-9F45-A5483129586E}"/>
              </a:ext>
            </a:extLst>
          </p:cNvPr>
          <p:cNvSpPr/>
          <p:nvPr/>
        </p:nvSpPr>
        <p:spPr>
          <a:xfrm rot="18900000" flipH="1">
            <a:off x="-1187045" y="467690"/>
            <a:ext cx="4869308" cy="8435409"/>
          </a:xfrm>
          <a:custGeom>
            <a:avLst/>
            <a:gdLst>
              <a:gd name="connsiteX0" fmla="*/ 0 w 4258082"/>
              <a:gd name="connsiteY0" fmla="*/ 0 h 7376543"/>
              <a:gd name="connsiteX1" fmla="*/ 4258082 w 4258082"/>
              <a:gd name="connsiteY1" fmla="*/ 4258081 h 7376543"/>
              <a:gd name="connsiteX2" fmla="*/ 1139620 w 4258082"/>
              <a:gd name="connsiteY2" fmla="*/ 7376543 h 7376543"/>
              <a:gd name="connsiteX3" fmla="*/ 763494 w 4258082"/>
              <a:gd name="connsiteY3" fmla="*/ 7376543 h 7376543"/>
              <a:gd name="connsiteX4" fmla="*/ 0 w 4258082"/>
              <a:gd name="connsiteY4" fmla="*/ 6613049 h 7376543"/>
              <a:gd name="connsiteX5" fmla="*/ 0 w 4258082"/>
              <a:gd name="connsiteY5" fmla="*/ 0 h 7376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58082" h="7376543">
                <a:moveTo>
                  <a:pt x="0" y="0"/>
                </a:moveTo>
                <a:lnTo>
                  <a:pt x="4258082" y="4258081"/>
                </a:lnTo>
                <a:lnTo>
                  <a:pt x="1139620" y="7376543"/>
                </a:lnTo>
                <a:lnTo>
                  <a:pt x="763494" y="7376543"/>
                </a:lnTo>
                <a:cubicBezTo>
                  <a:pt x="341828" y="7376543"/>
                  <a:pt x="0" y="7034715"/>
                  <a:pt x="0" y="6613049"/>
                </a:cubicBezTo>
                <a:lnTo>
                  <a:pt x="0" y="0"/>
                </a:lnTo>
                <a:close/>
              </a:path>
            </a:pathLst>
          </a:custGeom>
          <a:gradFill>
            <a:gsLst>
              <a:gs pos="0">
                <a:schemeClr val="accent6"/>
              </a:gs>
              <a:gs pos="40000">
                <a:schemeClr val="accent4"/>
              </a:gs>
              <a:gs pos="100000">
                <a:schemeClr val="accent1"/>
              </a:gs>
            </a:gsLst>
            <a:lin ang="18900000" scaled="1"/>
          </a:gradFill>
          <a:ln w="25378" cap="flat">
            <a:noFill/>
            <a:prstDash val="solid"/>
            <a:miter/>
          </a:ln>
        </p:spPr>
        <p:txBody>
          <a:bodyPr rtlCol="0" anchor="ctr"/>
          <a:lstStyle/>
          <a:p>
            <a:endParaRPr lang="en-IN"/>
          </a:p>
        </p:txBody>
      </p:sp>
      <p:sp>
        <p:nvSpPr>
          <p:cNvPr id="3" name="TextBox 2">
            <a:extLst>
              <a:ext uri="{FF2B5EF4-FFF2-40B4-BE49-F238E27FC236}">
                <a16:creationId xmlns:a16="http://schemas.microsoft.com/office/drawing/2014/main" id="{EE547079-D527-0ABC-40D2-FEE6834A6D04}"/>
              </a:ext>
            </a:extLst>
          </p:cNvPr>
          <p:cNvSpPr txBox="1"/>
          <p:nvPr/>
        </p:nvSpPr>
        <p:spPr>
          <a:xfrm>
            <a:off x="6464300" y="2397949"/>
            <a:ext cx="4886325" cy="2062103"/>
          </a:xfrm>
          <a:prstGeom prst="rect">
            <a:avLst/>
          </a:prstGeom>
          <a:noFill/>
        </p:spPr>
        <p:txBody>
          <a:bodyPr wrap="square">
            <a:spAutoFit/>
          </a:bodyPr>
          <a:lstStyle/>
          <a:p>
            <a:r>
              <a:rPr lang="en-US" sz="3200" b="1" i="0" dirty="0">
                <a:solidFill>
                  <a:schemeClr val="bg1"/>
                </a:solidFill>
                <a:effectLst/>
                <a:latin typeface="Montserrat" panose="00000500000000000000" pitchFamily="2" charset="0"/>
              </a:rPr>
              <a:t>"AI is like a canvas, and human creativity is the paintbrush that brings it to life."</a:t>
            </a:r>
            <a:endParaRPr lang="en-IN" sz="3200" b="1" dirty="0">
              <a:solidFill>
                <a:schemeClr val="bg1"/>
              </a:solidFill>
              <a:latin typeface="Montserrat" panose="00000500000000000000" pitchFamily="2" charset="0"/>
            </a:endParaRPr>
          </a:p>
        </p:txBody>
      </p:sp>
      <p:pic>
        <p:nvPicPr>
          <p:cNvPr id="6" name="Picture 7" descr="How Does AI Chatbot Enhance Customer Experiences and Legacy?">
            <a:extLst>
              <a:ext uri="{FF2B5EF4-FFF2-40B4-BE49-F238E27FC236}">
                <a16:creationId xmlns:a16="http://schemas.microsoft.com/office/drawing/2014/main" id="{125DF2C5-618F-2A37-2C51-133391B7D6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03042"/>
            <a:ext cx="6282958" cy="5714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5113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a:extLst>
            <a:ext uri="{FF2B5EF4-FFF2-40B4-BE49-F238E27FC236}">
              <a16:creationId xmlns:a16="http://schemas.microsoft.com/office/drawing/2014/main" id="{C6DF8243-E903-559B-62A7-324314ECDD69}"/>
            </a:ext>
          </a:extLst>
        </p:cNvPr>
        <p:cNvGrpSpPr/>
        <p:nvPr/>
      </p:nvGrpSpPr>
      <p:grpSpPr>
        <a:xfrm>
          <a:off x="0" y="0"/>
          <a:ext cx="0" cy="0"/>
          <a:chOff x="0" y="0"/>
          <a:chExt cx="0" cy="0"/>
        </a:xfrm>
      </p:grpSpPr>
      <p:pic>
        <p:nvPicPr>
          <p:cNvPr id="10" name="Picture 9" descr="Eleven Trending AI Chatbot Platforms | by Kristen Carter | HackerNoon.com |  Medium">
            <a:extLst>
              <a:ext uri="{FF2B5EF4-FFF2-40B4-BE49-F238E27FC236}">
                <a16:creationId xmlns:a16="http://schemas.microsoft.com/office/drawing/2014/main" id="{11B1B6EE-D5F5-9F71-1056-8EB3979C4D0F}"/>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l="27388" r="33164" b="76"/>
          <a:stretch>
            <a:fillRect/>
          </a:stretch>
        </p:blipFill>
        <p:spPr bwMode="auto">
          <a:xfrm>
            <a:off x="107" y="1"/>
            <a:ext cx="6768408" cy="6857893"/>
          </a:xfrm>
          <a:custGeom>
            <a:avLst/>
            <a:gdLst>
              <a:gd name="connsiteX0" fmla="*/ 0 w 6768408"/>
              <a:gd name="connsiteY0" fmla="*/ 0 h 6857893"/>
              <a:gd name="connsiteX1" fmla="*/ 5961588 w 6768408"/>
              <a:gd name="connsiteY1" fmla="*/ 0 h 6857893"/>
              <a:gd name="connsiteX2" fmla="*/ 6334963 w 6768408"/>
              <a:gd name="connsiteY2" fmla="*/ 373646 h 6857893"/>
              <a:gd name="connsiteX3" fmla="*/ 6335450 w 6768408"/>
              <a:gd name="connsiteY3" fmla="*/ 374134 h 6857893"/>
              <a:gd name="connsiteX4" fmla="*/ 6334963 w 6768408"/>
              <a:gd name="connsiteY4" fmla="*/ 2465793 h 6857893"/>
              <a:gd name="connsiteX5" fmla="*/ 1943133 w 6768408"/>
              <a:gd name="connsiteY5" fmla="*/ 6857893 h 6857893"/>
              <a:gd name="connsiteX6" fmla="*/ 0 w 6768408"/>
              <a:gd name="connsiteY6" fmla="*/ 6857893 h 6857893"/>
              <a:gd name="connsiteX7" fmla="*/ 0 w 6768408"/>
              <a:gd name="connsiteY7" fmla="*/ 0 h 6857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68408" h="6857893">
                <a:moveTo>
                  <a:pt x="0" y="0"/>
                </a:moveTo>
                <a:lnTo>
                  <a:pt x="5961588" y="0"/>
                </a:lnTo>
                <a:lnTo>
                  <a:pt x="6334963" y="373646"/>
                </a:lnTo>
                <a:cubicBezTo>
                  <a:pt x="6335125" y="373809"/>
                  <a:pt x="6335287" y="373971"/>
                  <a:pt x="6335450" y="374134"/>
                </a:cubicBezTo>
                <a:cubicBezTo>
                  <a:pt x="6912918" y="951872"/>
                  <a:pt x="6912701" y="1888326"/>
                  <a:pt x="6334963" y="2465793"/>
                </a:cubicBezTo>
                <a:lnTo>
                  <a:pt x="1943133" y="6857893"/>
                </a:lnTo>
                <a:lnTo>
                  <a:pt x="0" y="6857893"/>
                </a:lnTo>
                <a:lnTo>
                  <a:pt x="0" y="0"/>
                </a:lnTo>
                <a:close/>
              </a:path>
            </a:pathLst>
          </a:custGeom>
          <a:noFill/>
          <a:extLst>
            <a:ext uri="{909E8E84-426E-40DD-AFC4-6F175D3DCCD1}">
              <a14:hiddenFill xmlns:a14="http://schemas.microsoft.com/office/drawing/2010/main">
                <a:solidFill>
                  <a:srgbClr val="FFFFFF"/>
                </a:solidFill>
              </a14:hiddenFill>
            </a:ext>
          </a:extLst>
        </p:spPr>
      </p:pic>
      <p:pic>
        <p:nvPicPr>
          <p:cNvPr id="9" name="Picture 8" descr="Eleven Trending AI Chatbot Platforms | by Kristen Carter | HackerNoon.com |  Medium">
            <a:extLst>
              <a:ext uri="{FF2B5EF4-FFF2-40B4-BE49-F238E27FC236}">
                <a16:creationId xmlns:a16="http://schemas.microsoft.com/office/drawing/2014/main" id="{D30D3824-6923-FE93-81AD-AB1DEDD132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388" t="-7" r="37866" b="100000"/>
          <a:stretch>
            <a:fillRect/>
          </a:stretch>
        </p:blipFill>
        <p:spPr bwMode="auto">
          <a:xfrm>
            <a:off x="107" y="-512"/>
            <a:ext cx="5961588" cy="513"/>
          </a:xfrm>
          <a:custGeom>
            <a:avLst/>
            <a:gdLst>
              <a:gd name="connsiteX0" fmla="*/ 0 w 5961588"/>
              <a:gd name="connsiteY0" fmla="*/ 0 h 513"/>
              <a:gd name="connsiteX1" fmla="*/ 5961075 w 5961588"/>
              <a:gd name="connsiteY1" fmla="*/ 0 h 513"/>
              <a:gd name="connsiteX2" fmla="*/ 5961588 w 5961588"/>
              <a:gd name="connsiteY2" fmla="*/ 513 h 513"/>
              <a:gd name="connsiteX3" fmla="*/ 0 w 5961588"/>
              <a:gd name="connsiteY3" fmla="*/ 513 h 513"/>
              <a:gd name="connsiteX4" fmla="*/ 0 w 5961588"/>
              <a:gd name="connsiteY4" fmla="*/ 0 h 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1588" h="513">
                <a:moveTo>
                  <a:pt x="0" y="0"/>
                </a:moveTo>
                <a:lnTo>
                  <a:pt x="5961075" y="0"/>
                </a:lnTo>
                <a:lnTo>
                  <a:pt x="5961588" y="513"/>
                </a:lnTo>
                <a:lnTo>
                  <a:pt x="0" y="513"/>
                </a:lnTo>
                <a:lnTo>
                  <a:pt x="0" y="0"/>
                </a:lnTo>
                <a:close/>
              </a:path>
            </a:pathLst>
          </a:cu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E4C918A1-8336-AD1B-2BBC-9580E9A5791F}"/>
              </a:ext>
            </a:extLst>
          </p:cNvPr>
          <p:cNvSpPr txBox="1"/>
          <p:nvPr/>
        </p:nvSpPr>
        <p:spPr>
          <a:xfrm>
            <a:off x="6403950" y="2067910"/>
            <a:ext cx="5423485" cy="5016758"/>
          </a:xfrm>
          <a:prstGeom prst="rect">
            <a:avLst/>
          </a:prstGeom>
          <a:noFill/>
        </p:spPr>
        <p:txBody>
          <a:bodyPr wrap="square">
            <a:spAutoFit/>
          </a:bodyPr>
          <a:lstStyle/>
          <a:p>
            <a:r>
              <a:rPr lang="en-US" sz="4000" b="1" dirty="0">
                <a:solidFill>
                  <a:schemeClr val="bg1"/>
                </a:solidFill>
                <a:latin typeface="Montserrat" panose="00000500000000000000" pitchFamily="2" charset="0"/>
              </a:rPr>
              <a:t>Proposed Solution:</a:t>
            </a:r>
          </a:p>
          <a:p>
            <a:r>
              <a:rPr lang="en-US" dirty="0">
                <a:solidFill>
                  <a:schemeClr val="bg1"/>
                </a:solidFill>
                <a:latin typeface="Montserrat" panose="00000500000000000000" pitchFamily="2" charset="0"/>
              </a:rPr>
              <a:t>AI-powered chatbots offer an innovative solution to these challenges by providing instant, automated, and intelligent responses to user queries. Utilizing Natural Language Processing (NLP) and Machine Learning (ML), these chatbots can understand, process, and respond to messages in a human-like manner. They can handle multiple conversations simultaneously, offer 24/7 support, and reduce operational costs. By integrating AI chatbots into various industries, businesses can improve customer satisfaction, streamline workflows, and enhance efficiency.</a:t>
            </a:r>
          </a:p>
          <a:p>
            <a:endParaRPr lang="en-US" sz="1400" dirty="0">
              <a:solidFill>
                <a:schemeClr val="bg1"/>
              </a:solidFill>
              <a:latin typeface="Montserrat" panose="00000500000000000000" pitchFamily="2" charset="0"/>
            </a:endParaRPr>
          </a:p>
          <a:p>
            <a:pPr algn="ctr"/>
            <a:endParaRPr lang="en-IN" sz="1400" b="1"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356517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70" name="Freeform: Shape 69">
            <a:extLst>
              <a:ext uri="{FF2B5EF4-FFF2-40B4-BE49-F238E27FC236}">
                <a16:creationId xmlns:a16="http://schemas.microsoft.com/office/drawing/2014/main" id="{46E524ED-D0D3-7032-D25F-38F764D61522}"/>
              </a:ext>
            </a:extLst>
          </p:cNvPr>
          <p:cNvSpPr/>
          <p:nvPr/>
        </p:nvSpPr>
        <p:spPr>
          <a:xfrm rot="2700000" flipH="1">
            <a:off x="188615" y="-2350009"/>
            <a:ext cx="5438339" cy="6519027"/>
          </a:xfrm>
          <a:custGeom>
            <a:avLst/>
            <a:gdLst>
              <a:gd name="connsiteX0" fmla="*/ 1240388 w 5438339"/>
              <a:gd name="connsiteY0" fmla="*/ 656528 h 6519027"/>
              <a:gd name="connsiteX1" fmla="*/ 1183247 w 5438339"/>
              <a:gd name="connsiteY1" fmla="*/ 678583 h 6519027"/>
              <a:gd name="connsiteX2" fmla="*/ 687996 w 5438339"/>
              <a:gd name="connsiteY2" fmla="*/ 1454518 h 6519027"/>
              <a:gd name="connsiteX3" fmla="*/ 642328 w 5438339"/>
              <a:gd name="connsiteY3" fmla="*/ 4946724 h 6519027"/>
              <a:gd name="connsiteX4" fmla="*/ 1414729 w 5438339"/>
              <a:gd name="connsiteY4" fmla="*/ 5825487 h 6519027"/>
              <a:gd name="connsiteX5" fmla="*/ 1414731 w 5438339"/>
              <a:gd name="connsiteY5" fmla="*/ 5825487 h 6519027"/>
              <a:gd name="connsiteX6" fmla="*/ 1328221 w 5438339"/>
              <a:gd name="connsiteY6" fmla="*/ 5811124 h 6519027"/>
              <a:gd name="connsiteX7" fmla="*/ 642329 w 5438339"/>
              <a:gd name="connsiteY7" fmla="*/ 4946725 h 6519027"/>
              <a:gd name="connsiteX8" fmla="*/ 687997 w 5438339"/>
              <a:gd name="connsiteY8" fmla="*/ 1454517 h 6519027"/>
              <a:gd name="connsiteX9" fmla="*/ 1183248 w 5438339"/>
              <a:gd name="connsiteY9" fmla="*/ 678583 h 6519027"/>
              <a:gd name="connsiteX10" fmla="*/ 4852504 w 5438339"/>
              <a:gd name="connsiteY10" fmla="*/ 4148140 h 6519027"/>
              <a:gd name="connsiteX11" fmla="*/ 4852504 w 5438339"/>
              <a:gd name="connsiteY11" fmla="*/ 4280435 h 6519027"/>
              <a:gd name="connsiteX12" fmla="*/ 4841883 w 5438339"/>
              <a:gd name="connsiteY12" fmla="*/ 4385793 h 6519027"/>
              <a:gd name="connsiteX13" fmla="*/ 4833291 w 5438339"/>
              <a:gd name="connsiteY13" fmla="*/ 4413472 h 6519027"/>
              <a:gd name="connsiteX14" fmla="*/ 4841883 w 5438339"/>
              <a:gd name="connsiteY14" fmla="*/ 4385793 h 6519027"/>
              <a:gd name="connsiteX15" fmla="*/ 4852504 w 5438339"/>
              <a:gd name="connsiteY15" fmla="*/ 4280435 h 6519027"/>
              <a:gd name="connsiteX16" fmla="*/ 2437121 w 5438339"/>
              <a:gd name="connsiteY16" fmla="*/ 1666609 h 6519027"/>
              <a:gd name="connsiteX17" fmla="*/ 2238678 w 5438339"/>
              <a:gd name="connsiteY17" fmla="*/ 1666608 h 6519027"/>
              <a:gd name="connsiteX18" fmla="*/ 2238626 w 5438339"/>
              <a:gd name="connsiteY18" fmla="*/ 1666614 h 6519027"/>
              <a:gd name="connsiteX19" fmla="*/ 2146138 w 5438339"/>
              <a:gd name="connsiteY19" fmla="*/ 1674774 h 6519027"/>
              <a:gd name="connsiteX20" fmla="*/ 2139270 w 5438339"/>
              <a:gd name="connsiteY20" fmla="*/ 1676630 h 6519027"/>
              <a:gd name="connsiteX21" fmla="*/ 2133320 w 5438339"/>
              <a:gd name="connsiteY21" fmla="*/ 1677229 h 6519027"/>
              <a:gd name="connsiteX22" fmla="*/ 2108324 w 5438339"/>
              <a:gd name="connsiteY22" fmla="*/ 1684989 h 6519027"/>
              <a:gd name="connsiteX23" fmla="*/ 2058930 w 5438339"/>
              <a:gd name="connsiteY23" fmla="*/ 1698331 h 6519027"/>
              <a:gd name="connsiteX24" fmla="*/ 2046180 w 5438339"/>
              <a:gd name="connsiteY24" fmla="*/ 1704280 h 6519027"/>
              <a:gd name="connsiteX25" fmla="*/ 2035190 w 5438339"/>
              <a:gd name="connsiteY25" fmla="*/ 1707691 h 6519027"/>
              <a:gd name="connsiteX26" fmla="*/ 2012692 w 5438339"/>
              <a:gd name="connsiteY26" fmla="*/ 1719902 h 6519027"/>
              <a:gd name="connsiteX27" fmla="*/ 1978462 w 5438339"/>
              <a:gd name="connsiteY27" fmla="*/ 1735872 h 6519027"/>
              <a:gd name="connsiteX28" fmla="*/ 1961082 w 5438339"/>
              <a:gd name="connsiteY28" fmla="*/ 1747916 h 6519027"/>
              <a:gd name="connsiteX29" fmla="*/ 1946388 w 5438339"/>
              <a:gd name="connsiteY29" fmla="*/ 1755891 h 6519027"/>
              <a:gd name="connsiteX30" fmla="*/ 1929684 w 5438339"/>
              <a:gd name="connsiteY30" fmla="*/ 1769674 h 6519027"/>
              <a:gd name="connsiteX31" fmla="*/ 1906143 w 5438339"/>
              <a:gd name="connsiteY31" fmla="*/ 1785987 h 6519027"/>
              <a:gd name="connsiteX32" fmla="*/ 1885595 w 5438339"/>
              <a:gd name="connsiteY32" fmla="*/ 1806051 h 6519027"/>
              <a:gd name="connsiteX33" fmla="*/ 1869019 w 5438339"/>
              <a:gd name="connsiteY33" fmla="*/ 1819727 h 6519027"/>
              <a:gd name="connsiteX34" fmla="*/ 1858371 w 5438339"/>
              <a:gd name="connsiteY34" fmla="*/ 1832633 h 6519027"/>
              <a:gd name="connsiteX35" fmla="*/ 1843381 w 5438339"/>
              <a:gd name="connsiteY35" fmla="*/ 1847269 h 6519027"/>
              <a:gd name="connsiteX36" fmla="*/ 1821243 w 5438339"/>
              <a:gd name="connsiteY36" fmla="*/ 1877632 h 6519027"/>
              <a:gd name="connsiteX37" fmla="*/ 1805183 w 5438339"/>
              <a:gd name="connsiteY37" fmla="*/ 1897097 h 6519027"/>
              <a:gd name="connsiteX38" fmla="*/ 1799742 w 5438339"/>
              <a:gd name="connsiteY38" fmla="*/ 1907121 h 6519027"/>
              <a:gd name="connsiteX39" fmla="*/ 1791585 w 5438339"/>
              <a:gd name="connsiteY39" fmla="*/ 1918309 h 6519027"/>
              <a:gd name="connsiteX40" fmla="*/ 1769186 w 5438339"/>
              <a:gd name="connsiteY40" fmla="*/ 1963417 h 6519027"/>
              <a:gd name="connsiteX41" fmla="*/ 1756983 w 5438339"/>
              <a:gd name="connsiteY41" fmla="*/ 1985898 h 6519027"/>
              <a:gd name="connsiteX42" fmla="*/ 1755250 w 5438339"/>
              <a:gd name="connsiteY42" fmla="*/ 1991479 h 6519027"/>
              <a:gd name="connsiteX43" fmla="*/ 1752162 w 5438339"/>
              <a:gd name="connsiteY43" fmla="*/ 1997699 h 6519027"/>
              <a:gd name="connsiteX44" fmla="*/ 1726535 w 5438339"/>
              <a:gd name="connsiteY44" fmla="*/ 2083985 h 6519027"/>
              <a:gd name="connsiteX45" fmla="*/ 1726521 w 5438339"/>
              <a:gd name="connsiteY45" fmla="*/ 2084029 h 6519027"/>
              <a:gd name="connsiteX46" fmla="*/ 1716988 w 5438339"/>
              <a:gd name="connsiteY46" fmla="*/ 2178599 h 6519027"/>
              <a:gd name="connsiteX47" fmla="*/ 1715900 w 5438339"/>
              <a:gd name="connsiteY47" fmla="*/ 2189386 h 6519027"/>
              <a:gd name="connsiteX48" fmla="*/ 1715900 w 5438339"/>
              <a:gd name="connsiteY48" fmla="*/ 2189386 h 6519027"/>
              <a:gd name="connsiteX49" fmla="*/ 1716988 w 5438339"/>
              <a:gd name="connsiteY49" fmla="*/ 2178599 h 6519027"/>
              <a:gd name="connsiteX50" fmla="*/ 1726521 w 5438339"/>
              <a:gd name="connsiteY50" fmla="*/ 2084030 h 6519027"/>
              <a:gd name="connsiteX51" fmla="*/ 1726535 w 5438339"/>
              <a:gd name="connsiteY51" fmla="*/ 2083985 h 6519027"/>
              <a:gd name="connsiteX52" fmla="*/ 1755250 w 5438339"/>
              <a:gd name="connsiteY52" fmla="*/ 1991479 h 6519027"/>
              <a:gd name="connsiteX53" fmla="*/ 1769186 w 5438339"/>
              <a:gd name="connsiteY53" fmla="*/ 1963417 h 6519027"/>
              <a:gd name="connsiteX54" fmla="*/ 1799742 w 5438339"/>
              <a:gd name="connsiteY54" fmla="*/ 1907121 h 6519027"/>
              <a:gd name="connsiteX55" fmla="*/ 1821243 w 5438339"/>
              <a:gd name="connsiteY55" fmla="*/ 1877632 h 6519027"/>
              <a:gd name="connsiteX56" fmla="*/ 1858371 w 5438339"/>
              <a:gd name="connsiteY56" fmla="*/ 1832633 h 6519027"/>
              <a:gd name="connsiteX57" fmla="*/ 1885595 w 5438339"/>
              <a:gd name="connsiteY57" fmla="*/ 1806051 h 6519027"/>
              <a:gd name="connsiteX58" fmla="*/ 1929684 w 5438339"/>
              <a:gd name="connsiteY58" fmla="*/ 1769674 h 6519027"/>
              <a:gd name="connsiteX59" fmla="*/ 1961082 w 5438339"/>
              <a:gd name="connsiteY59" fmla="*/ 1747916 h 6519027"/>
              <a:gd name="connsiteX60" fmla="*/ 2012692 w 5438339"/>
              <a:gd name="connsiteY60" fmla="*/ 1719902 h 6519027"/>
              <a:gd name="connsiteX61" fmla="*/ 2046180 w 5438339"/>
              <a:gd name="connsiteY61" fmla="*/ 1704280 h 6519027"/>
              <a:gd name="connsiteX62" fmla="*/ 2108324 w 5438339"/>
              <a:gd name="connsiteY62" fmla="*/ 1684989 h 6519027"/>
              <a:gd name="connsiteX63" fmla="*/ 2139270 w 5438339"/>
              <a:gd name="connsiteY63" fmla="*/ 1676630 h 6519027"/>
              <a:gd name="connsiteX64" fmla="*/ 2238626 w 5438339"/>
              <a:gd name="connsiteY64" fmla="*/ 1666614 h 6519027"/>
              <a:gd name="connsiteX65" fmla="*/ 2238678 w 5438339"/>
              <a:gd name="connsiteY65" fmla="*/ 1666609 h 6519027"/>
              <a:gd name="connsiteX66" fmla="*/ 2437121 w 5438339"/>
              <a:gd name="connsiteY66" fmla="*/ 1666609 h 6519027"/>
              <a:gd name="connsiteX67" fmla="*/ 4852504 w 5438339"/>
              <a:gd name="connsiteY67" fmla="*/ 4081992 h 6519027"/>
              <a:gd name="connsiteX68" fmla="*/ 4852504 w 5438339"/>
              <a:gd name="connsiteY68" fmla="*/ 4081992 h 6519027"/>
              <a:gd name="connsiteX69" fmla="*/ 5438339 w 5438339"/>
              <a:gd name="connsiteY69" fmla="*/ 4667826 h 6519027"/>
              <a:gd name="connsiteX70" fmla="*/ 4239234 w 5438339"/>
              <a:gd name="connsiteY70" fmla="*/ 5866931 h 6519027"/>
              <a:gd name="connsiteX71" fmla="*/ 4239231 w 5438339"/>
              <a:gd name="connsiteY71" fmla="*/ 5866931 h 6519027"/>
              <a:gd name="connsiteX72" fmla="*/ 3587136 w 5438339"/>
              <a:gd name="connsiteY72" fmla="*/ 6519027 h 6519027"/>
              <a:gd name="connsiteX73" fmla="*/ 1094671 w 5438339"/>
              <a:gd name="connsiteY73" fmla="*/ 6519027 h 6519027"/>
              <a:gd name="connsiteX74" fmla="*/ 0 w 5438339"/>
              <a:gd name="connsiteY74" fmla="*/ 5424358 h 6519027"/>
              <a:gd name="connsiteX75" fmla="*/ 2 w 5438339"/>
              <a:gd name="connsiteY75" fmla="*/ 1045806 h 6519027"/>
              <a:gd name="connsiteX76" fmla="*/ 769151 w 5438339"/>
              <a:gd name="connsiteY76" fmla="*/ 351 h 6519027"/>
              <a:gd name="connsiteX77" fmla="*/ 770511 w 5438339"/>
              <a:gd name="connsiteY77" fmla="*/ 0 h 6519027"/>
              <a:gd name="connsiteX78" fmla="*/ 1382264 w 5438339"/>
              <a:gd name="connsiteY78" fmla="*/ 611753 h 6519027"/>
              <a:gd name="connsiteX79" fmla="*/ 1340282 w 5438339"/>
              <a:gd name="connsiteY79" fmla="*/ 621965 h 6519027"/>
              <a:gd name="connsiteX80" fmla="*/ 1382265 w 5438339"/>
              <a:gd name="connsiteY80" fmla="*/ 611753 h 651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5438339" h="6519027">
                <a:moveTo>
                  <a:pt x="1240388" y="656528"/>
                </a:moveTo>
                <a:lnTo>
                  <a:pt x="1183247" y="678583"/>
                </a:lnTo>
                <a:cubicBezTo>
                  <a:pt x="893913" y="817677"/>
                  <a:pt x="692478" y="1111735"/>
                  <a:pt x="687996" y="1454518"/>
                </a:cubicBezTo>
                <a:lnTo>
                  <a:pt x="642328" y="4946724"/>
                </a:lnTo>
                <a:cubicBezTo>
                  <a:pt x="636416" y="5398746"/>
                  <a:pt x="975088" y="5775024"/>
                  <a:pt x="1414729" y="5825487"/>
                </a:cubicBezTo>
                <a:lnTo>
                  <a:pt x="1414731" y="5825487"/>
                </a:lnTo>
                <a:lnTo>
                  <a:pt x="1328221" y="5811124"/>
                </a:lnTo>
                <a:cubicBezTo>
                  <a:pt x="931465" y="5724517"/>
                  <a:pt x="636812" y="5368612"/>
                  <a:pt x="642329" y="4946725"/>
                </a:cubicBezTo>
                <a:lnTo>
                  <a:pt x="687997" y="1454517"/>
                </a:lnTo>
                <a:cubicBezTo>
                  <a:pt x="692480" y="1111736"/>
                  <a:pt x="893915" y="817678"/>
                  <a:pt x="1183248" y="678583"/>
                </a:cubicBezTo>
                <a:close/>
                <a:moveTo>
                  <a:pt x="4852504" y="4148140"/>
                </a:moveTo>
                <a:lnTo>
                  <a:pt x="4852504" y="4280435"/>
                </a:lnTo>
                <a:cubicBezTo>
                  <a:pt x="4852504" y="4316525"/>
                  <a:pt x="4848847" y="4351761"/>
                  <a:pt x="4841883" y="4385793"/>
                </a:cubicBezTo>
                <a:lnTo>
                  <a:pt x="4833291" y="4413472"/>
                </a:lnTo>
                <a:lnTo>
                  <a:pt x="4841883" y="4385793"/>
                </a:lnTo>
                <a:cubicBezTo>
                  <a:pt x="4848847" y="4351761"/>
                  <a:pt x="4852504" y="4316525"/>
                  <a:pt x="4852504" y="4280435"/>
                </a:cubicBezTo>
                <a:close/>
                <a:moveTo>
                  <a:pt x="2437121" y="1666609"/>
                </a:moveTo>
                <a:lnTo>
                  <a:pt x="2238678" y="1666608"/>
                </a:lnTo>
                <a:lnTo>
                  <a:pt x="2238626" y="1666614"/>
                </a:lnTo>
                <a:lnTo>
                  <a:pt x="2146138" y="1674774"/>
                </a:lnTo>
                <a:lnTo>
                  <a:pt x="2139270" y="1676630"/>
                </a:lnTo>
                <a:lnTo>
                  <a:pt x="2133320" y="1677229"/>
                </a:lnTo>
                <a:lnTo>
                  <a:pt x="2108324" y="1684989"/>
                </a:lnTo>
                <a:lnTo>
                  <a:pt x="2058930" y="1698331"/>
                </a:lnTo>
                <a:lnTo>
                  <a:pt x="2046180" y="1704280"/>
                </a:lnTo>
                <a:lnTo>
                  <a:pt x="2035190" y="1707691"/>
                </a:lnTo>
                <a:lnTo>
                  <a:pt x="2012692" y="1719902"/>
                </a:lnTo>
                <a:lnTo>
                  <a:pt x="1978462" y="1735872"/>
                </a:lnTo>
                <a:lnTo>
                  <a:pt x="1961082" y="1747916"/>
                </a:lnTo>
                <a:lnTo>
                  <a:pt x="1946388" y="1755891"/>
                </a:lnTo>
                <a:lnTo>
                  <a:pt x="1929684" y="1769674"/>
                </a:lnTo>
                <a:lnTo>
                  <a:pt x="1906143" y="1785987"/>
                </a:lnTo>
                <a:lnTo>
                  <a:pt x="1885595" y="1806051"/>
                </a:lnTo>
                <a:lnTo>
                  <a:pt x="1869019" y="1819727"/>
                </a:lnTo>
                <a:lnTo>
                  <a:pt x="1858371" y="1832633"/>
                </a:lnTo>
                <a:lnTo>
                  <a:pt x="1843381" y="1847269"/>
                </a:lnTo>
                <a:lnTo>
                  <a:pt x="1821243" y="1877632"/>
                </a:lnTo>
                <a:lnTo>
                  <a:pt x="1805183" y="1897097"/>
                </a:lnTo>
                <a:lnTo>
                  <a:pt x="1799742" y="1907121"/>
                </a:lnTo>
                <a:lnTo>
                  <a:pt x="1791585" y="1918309"/>
                </a:lnTo>
                <a:lnTo>
                  <a:pt x="1769186" y="1963417"/>
                </a:lnTo>
                <a:lnTo>
                  <a:pt x="1756983" y="1985898"/>
                </a:lnTo>
                <a:lnTo>
                  <a:pt x="1755250" y="1991479"/>
                </a:lnTo>
                <a:lnTo>
                  <a:pt x="1752162" y="1997699"/>
                </a:lnTo>
                <a:lnTo>
                  <a:pt x="1726535" y="2083985"/>
                </a:lnTo>
                <a:lnTo>
                  <a:pt x="1726521" y="2084029"/>
                </a:lnTo>
                <a:lnTo>
                  <a:pt x="1716988" y="2178599"/>
                </a:lnTo>
                <a:lnTo>
                  <a:pt x="1715900" y="2189386"/>
                </a:lnTo>
                <a:lnTo>
                  <a:pt x="1715900" y="2189386"/>
                </a:lnTo>
                <a:lnTo>
                  <a:pt x="1716988" y="2178599"/>
                </a:lnTo>
                <a:lnTo>
                  <a:pt x="1726521" y="2084030"/>
                </a:lnTo>
                <a:lnTo>
                  <a:pt x="1726535" y="2083985"/>
                </a:lnTo>
                <a:lnTo>
                  <a:pt x="1755250" y="1991479"/>
                </a:lnTo>
                <a:lnTo>
                  <a:pt x="1769186" y="1963417"/>
                </a:lnTo>
                <a:lnTo>
                  <a:pt x="1799742" y="1907121"/>
                </a:lnTo>
                <a:lnTo>
                  <a:pt x="1821243" y="1877632"/>
                </a:lnTo>
                <a:lnTo>
                  <a:pt x="1858371" y="1832633"/>
                </a:lnTo>
                <a:lnTo>
                  <a:pt x="1885595" y="1806051"/>
                </a:lnTo>
                <a:lnTo>
                  <a:pt x="1929684" y="1769674"/>
                </a:lnTo>
                <a:lnTo>
                  <a:pt x="1961082" y="1747916"/>
                </a:lnTo>
                <a:lnTo>
                  <a:pt x="2012692" y="1719902"/>
                </a:lnTo>
                <a:lnTo>
                  <a:pt x="2046180" y="1704280"/>
                </a:lnTo>
                <a:lnTo>
                  <a:pt x="2108324" y="1684989"/>
                </a:lnTo>
                <a:lnTo>
                  <a:pt x="2139270" y="1676630"/>
                </a:lnTo>
                <a:lnTo>
                  <a:pt x="2238626" y="1666614"/>
                </a:lnTo>
                <a:lnTo>
                  <a:pt x="2238678" y="1666609"/>
                </a:lnTo>
                <a:lnTo>
                  <a:pt x="2437121" y="1666609"/>
                </a:lnTo>
                <a:lnTo>
                  <a:pt x="4852504" y="4081992"/>
                </a:lnTo>
                <a:lnTo>
                  <a:pt x="4852504" y="4081992"/>
                </a:lnTo>
                <a:lnTo>
                  <a:pt x="5438339" y="4667826"/>
                </a:lnTo>
                <a:lnTo>
                  <a:pt x="4239234" y="5866931"/>
                </a:lnTo>
                <a:lnTo>
                  <a:pt x="4239231" y="5866931"/>
                </a:lnTo>
                <a:lnTo>
                  <a:pt x="3587136" y="6519027"/>
                </a:lnTo>
                <a:lnTo>
                  <a:pt x="1094671" y="6519027"/>
                </a:lnTo>
                <a:cubicBezTo>
                  <a:pt x="490102" y="6519027"/>
                  <a:pt x="0" y="6028927"/>
                  <a:pt x="0" y="5424358"/>
                </a:cubicBezTo>
                <a:lnTo>
                  <a:pt x="2" y="1045806"/>
                </a:lnTo>
                <a:cubicBezTo>
                  <a:pt x="1" y="554593"/>
                  <a:pt x="323545" y="138947"/>
                  <a:pt x="769151" y="351"/>
                </a:cubicBezTo>
                <a:lnTo>
                  <a:pt x="770511" y="0"/>
                </a:lnTo>
                <a:lnTo>
                  <a:pt x="1382264" y="611753"/>
                </a:lnTo>
                <a:lnTo>
                  <a:pt x="1340282" y="621965"/>
                </a:lnTo>
                <a:lnTo>
                  <a:pt x="1382265" y="611753"/>
                </a:lnTo>
                <a:close/>
              </a:path>
            </a:pathLst>
          </a:cu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65" name="Freeform: Shape 64">
            <a:extLst>
              <a:ext uri="{FF2B5EF4-FFF2-40B4-BE49-F238E27FC236}">
                <a16:creationId xmlns:a16="http://schemas.microsoft.com/office/drawing/2014/main" id="{BC3F5183-5EF5-0250-9CF8-C3E7BEDDB0E2}"/>
              </a:ext>
            </a:extLst>
          </p:cNvPr>
          <p:cNvSpPr/>
          <p:nvPr/>
        </p:nvSpPr>
        <p:spPr>
          <a:xfrm rot="2700000">
            <a:off x="5298842" y="6131192"/>
            <a:ext cx="1264932" cy="1264932"/>
          </a:xfrm>
          <a:custGeom>
            <a:avLst/>
            <a:gdLst>
              <a:gd name="connsiteX0" fmla="*/ 62239 w 1264932"/>
              <a:gd name="connsiteY0" fmla="*/ 62240 h 1264932"/>
              <a:gd name="connsiteX1" fmla="*/ 212499 w 1264932"/>
              <a:gd name="connsiteY1" fmla="*/ 1 h 1264932"/>
              <a:gd name="connsiteX2" fmla="*/ 1062473 w 1264932"/>
              <a:gd name="connsiteY2" fmla="*/ 0 h 1264932"/>
              <a:gd name="connsiteX3" fmla="*/ 1258274 w 1264932"/>
              <a:gd name="connsiteY3" fmla="*/ 129785 h 1264932"/>
              <a:gd name="connsiteX4" fmla="*/ 1264932 w 1264932"/>
              <a:gd name="connsiteY4" fmla="*/ 151232 h 1264932"/>
              <a:gd name="connsiteX5" fmla="*/ 151232 w 1264932"/>
              <a:gd name="connsiteY5" fmla="*/ 1264932 h 1264932"/>
              <a:gd name="connsiteX6" fmla="*/ 129785 w 1264932"/>
              <a:gd name="connsiteY6" fmla="*/ 1258274 h 1264932"/>
              <a:gd name="connsiteX7" fmla="*/ 0 w 1264932"/>
              <a:gd name="connsiteY7" fmla="*/ 1062474 h 1264932"/>
              <a:gd name="connsiteX8" fmla="*/ 0 w 1264932"/>
              <a:gd name="connsiteY8" fmla="*/ 212500 h 1264932"/>
              <a:gd name="connsiteX9" fmla="*/ 62239 w 1264932"/>
              <a:gd name="connsiteY9" fmla="*/ 62240 h 12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932" h="1264932">
                <a:moveTo>
                  <a:pt x="62239" y="62240"/>
                </a:moveTo>
                <a:cubicBezTo>
                  <a:pt x="100694" y="23785"/>
                  <a:pt x="153819" y="0"/>
                  <a:pt x="212499" y="1"/>
                </a:cubicBezTo>
                <a:lnTo>
                  <a:pt x="1062473" y="0"/>
                </a:lnTo>
                <a:cubicBezTo>
                  <a:pt x="1150494" y="0"/>
                  <a:pt x="1226016" y="53515"/>
                  <a:pt x="1258274" y="129785"/>
                </a:cubicBezTo>
                <a:lnTo>
                  <a:pt x="1264932" y="151232"/>
                </a:lnTo>
                <a:lnTo>
                  <a:pt x="151232" y="1264932"/>
                </a:lnTo>
                <a:lnTo>
                  <a:pt x="129785" y="1258274"/>
                </a:lnTo>
                <a:cubicBezTo>
                  <a:pt x="53515" y="1226016"/>
                  <a:pt x="0" y="1150494"/>
                  <a:pt x="0" y="1062474"/>
                </a:cubicBezTo>
                <a:lnTo>
                  <a:pt x="0" y="212500"/>
                </a:lnTo>
                <a:cubicBezTo>
                  <a:pt x="0" y="153820"/>
                  <a:pt x="23784" y="100695"/>
                  <a:pt x="62239" y="62240"/>
                </a:cubicBezTo>
                <a:close/>
              </a:path>
            </a:pathLst>
          </a:custGeom>
          <a:solidFill>
            <a:schemeClr val="bg1">
              <a:alpha val="8000"/>
            </a:schemeClr>
          </a:solidFill>
          <a:ln w="27090" cap="flat">
            <a:noFill/>
            <a:prstDash val="solid"/>
            <a:miter/>
          </a:ln>
        </p:spPr>
        <p:txBody>
          <a:bodyPr rtlCol="0" anchor="ctr"/>
          <a:lstStyle/>
          <a:p>
            <a:endParaRPr lang="en-IN"/>
          </a:p>
        </p:txBody>
      </p:sp>
      <p:grpSp>
        <p:nvGrpSpPr>
          <p:cNvPr id="75" name="Group 74">
            <a:extLst>
              <a:ext uri="{FF2B5EF4-FFF2-40B4-BE49-F238E27FC236}">
                <a16:creationId xmlns:a16="http://schemas.microsoft.com/office/drawing/2014/main" id="{15AF2634-77E6-D934-38DF-5BC178B389E4}"/>
              </a:ext>
            </a:extLst>
          </p:cNvPr>
          <p:cNvGrpSpPr/>
          <p:nvPr/>
        </p:nvGrpSpPr>
        <p:grpSpPr>
          <a:xfrm flipH="1">
            <a:off x="424418" y="2268211"/>
            <a:ext cx="4639164" cy="4241904"/>
            <a:chOff x="2087769" y="2723634"/>
            <a:chExt cx="4220086" cy="3858713"/>
          </a:xfrm>
        </p:grpSpPr>
        <p:sp>
          <p:nvSpPr>
            <p:cNvPr id="12" name="Freeform: Shape 11">
              <a:extLst>
                <a:ext uri="{FF2B5EF4-FFF2-40B4-BE49-F238E27FC236}">
                  <a16:creationId xmlns:a16="http://schemas.microsoft.com/office/drawing/2014/main" id="{F7B62BBC-DD6A-9456-822D-A6CE37B214F9}"/>
                </a:ext>
              </a:extLst>
            </p:cNvPr>
            <p:cNvSpPr/>
            <p:nvPr/>
          </p:nvSpPr>
          <p:spPr>
            <a:xfrm>
              <a:off x="2087769" y="2723634"/>
              <a:ext cx="4137943" cy="3858713"/>
            </a:xfrm>
            <a:custGeom>
              <a:avLst/>
              <a:gdLst>
                <a:gd name="connsiteX0" fmla="*/ 4137184 w 4137943"/>
                <a:gd name="connsiteY0" fmla="*/ 2451322 h 3858713"/>
                <a:gd name="connsiteX1" fmla="*/ 2998572 w 4137943"/>
                <a:gd name="connsiteY1" fmla="*/ 3589934 h 3858713"/>
                <a:gd name="connsiteX2" fmla="*/ 1697302 w 4137943"/>
                <a:gd name="connsiteY2" fmla="*/ 3589934 h 3858713"/>
                <a:gd name="connsiteX3" fmla="*/ 268074 w 4137943"/>
                <a:gd name="connsiteY3" fmla="*/ 2160977 h 3858713"/>
                <a:gd name="connsiteX4" fmla="*/ 268074 w 4137943"/>
                <a:gd name="connsiteY4" fmla="*/ 859706 h 3858713"/>
                <a:gd name="connsiteX5" fmla="*/ 1127996 w 4137943"/>
                <a:gd name="connsiteY5" fmla="*/ 55 h 3858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7943" h="3858713">
                  <a:moveTo>
                    <a:pt x="4137184" y="2451322"/>
                  </a:moveTo>
                  <a:lnTo>
                    <a:pt x="2998572" y="3589934"/>
                  </a:lnTo>
                  <a:cubicBezTo>
                    <a:pt x="2638879" y="3948380"/>
                    <a:pt x="2056995" y="3948380"/>
                    <a:pt x="1697302" y="3589934"/>
                  </a:cubicBezTo>
                  <a:lnTo>
                    <a:pt x="268074" y="2160977"/>
                  </a:lnTo>
                  <a:cubicBezTo>
                    <a:pt x="-90371" y="1801284"/>
                    <a:pt x="-90371" y="1219399"/>
                    <a:pt x="268074" y="859706"/>
                  </a:cubicBezTo>
                  <a:lnTo>
                    <a:pt x="1127996" y="55"/>
                  </a:lnTo>
                </a:path>
              </a:pathLst>
            </a:custGeom>
            <a:noFill/>
            <a:ln w="15171" cap="flat">
              <a:solidFill>
                <a:schemeClr val="bg1"/>
              </a:solid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784BEBDC-8478-B782-E343-BCB30CB2723E}"/>
                </a:ext>
              </a:extLst>
            </p:cNvPr>
            <p:cNvSpPr/>
            <p:nvPr/>
          </p:nvSpPr>
          <p:spPr>
            <a:xfrm>
              <a:off x="6143570" y="5093030"/>
              <a:ext cx="164285" cy="164285"/>
            </a:xfrm>
            <a:custGeom>
              <a:avLst/>
              <a:gdLst>
                <a:gd name="connsiteX0" fmla="*/ 164285 w 164285"/>
                <a:gd name="connsiteY0" fmla="*/ 82142 h 164285"/>
                <a:gd name="connsiteX1" fmla="*/ 82143 w 164285"/>
                <a:gd name="connsiteY1" fmla="*/ 164285 h 164285"/>
                <a:gd name="connsiteX2" fmla="*/ 0 w 164285"/>
                <a:gd name="connsiteY2" fmla="*/ 82142 h 164285"/>
                <a:gd name="connsiteX3" fmla="*/ 82143 w 164285"/>
                <a:gd name="connsiteY3" fmla="*/ 0 h 164285"/>
                <a:gd name="connsiteX4" fmla="*/ 164285 w 164285"/>
                <a:gd name="connsiteY4" fmla="*/ 82142 h 164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285" h="164285">
                  <a:moveTo>
                    <a:pt x="164285" y="82142"/>
                  </a:moveTo>
                  <a:cubicBezTo>
                    <a:pt x="164285" y="127509"/>
                    <a:pt x="127508" y="164285"/>
                    <a:pt x="82143" y="164285"/>
                  </a:cubicBezTo>
                  <a:cubicBezTo>
                    <a:pt x="36777" y="164285"/>
                    <a:pt x="0" y="127509"/>
                    <a:pt x="0" y="82142"/>
                  </a:cubicBezTo>
                  <a:cubicBezTo>
                    <a:pt x="0" y="36776"/>
                    <a:pt x="36777" y="0"/>
                    <a:pt x="82143" y="0"/>
                  </a:cubicBezTo>
                  <a:cubicBezTo>
                    <a:pt x="127508" y="0"/>
                    <a:pt x="164285" y="36776"/>
                    <a:pt x="164285" y="82142"/>
                  </a:cubicBezTo>
                  <a:close/>
                </a:path>
              </a:pathLst>
            </a:custGeom>
            <a:solidFill>
              <a:schemeClr val="bg1"/>
            </a:solidFill>
            <a:ln w="27090" cap="flat">
              <a:noFill/>
              <a:prstDash val="solid"/>
              <a:miter/>
            </a:ln>
          </p:spPr>
          <p:txBody>
            <a:bodyPr rtlCol="0" anchor="ctr"/>
            <a:lstStyle/>
            <a:p>
              <a:endParaRPr lang="en-IN"/>
            </a:p>
          </p:txBody>
        </p:sp>
      </p:grpSp>
      <p:sp>
        <p:nvSpPr>
          <p:cNvPr id="76" name="Rectangle: Rounded Corners 75">
            <a:extLst>
              <a:ext uri="{FF2B5EF4-FFF2-40B4-BE49-F238E27FC236}">
                <a16:creationId xmlns:a16="http://schemas.microsoft.com/office/drawing/2014/main" id="{2601DC2E-3A76-D59A-21FF-912BD645B034}"/>
              </a:ext>
            </a:extLst>
          </p:cNvPr>
          <p:cNvSpPr/>
          <p:nvPr/>
        </p:nvSpPr>
        <p:spPr>
          <a:xfrm rot="18949176">
            <a:off x="829438" y="2190035"/>
            <a:ext cx="3365512" cy="3365512"/>
          </a:xfrm>
          <a:prstGeom prst="roundRect">
            <a:avLst/>
          </a:prstGeom>
          <a:gradFill>
            <a:gsLst>
              <a:gs pos="0">
                <a:schemeClr val="accent1"/>
              </a:gs>
              <a:gs pos="6000">
                <a:schemeClr val="accent2"/>
              </a:gs>
              <a:gs pos="20000">
                <a:schemeClr val="accent3"/>
              </a:gs>
              <a:gs pos="35000">
                <a:schemeClr val="accent4"/>
              </a:gs>
              <a:gs pos="52000">
                <a:schemeClr val="accent5"/>
              </a:gs>
              <a:gs pos="71000">
                <a:srgbClr val="A027E1"/>
              </a:gs>
              <a:gs pos="100000">
                <a:schemeClr val="accent6"/>
              </a:gs>
            </a:gsLst>
            <a:lin ang="1977083" scaled="1"/>
          </a:gradFill>
          <a:ln w="2709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grpSp>
        <p:nvGrpSpPr>
          <p:cNvPr id="80" name="Group 79">
            <a:extLst>
              <a:ext uri="{FF2B5EF4-FFF2-40B4-BE49-F238E27FC236}">
                <a16:creationId xmlns:a16="http://schemas.microsoft.com/office/drawing/2014/main" id="{36A5D721-160C-825E-51EE-38BDF3798D8B}"/>
              </a:ext>
            </a:extLst>
          </p:cNvPr>
          <p:cNvGrpSpPr/>
          <p:nvPr/>
        </p:nvGrpSpPr>
        <p:grpSpPr>
          <a:xfrm>
            <a:off x="7254644" y="2036356"/>
            <a:ext cx="3946756" cy="2785289"/>
            <a:chOff x="7356244" y="2268211"/>
            <a:chExt cx="3946756" cy="2785289"/>
          </a:xfrm>
        </p:grpSpPr>
        <p:sp>
          <p:nvSpPr>
            <p:cNvPr id="78" name="TextBox 77">
              <a:extLst>
                <a:ext uri="{FF2B5EF4-FFF2-40B4-BE49-F238E27FC236}">
                  <a16:creationId xmlns:a16="http://schemas.microsoft.com/office/drawing/2014/main" id="{EF1BE792-DF1D-58DF-359F-2D922B68C2AF}"/>
                </a:ext>
              </a:extLst>
            </p:cNvPr>
            <p:cNvSpPr txBox="1"/>
            <p:nvPr/>
          </p:nvSpPr>
          <p:spPr>
            <a:xfrm>
              <a:off x="7369175" y="2268211"/>
              <a:ext cx="3933825" cy="707886"/>
            </a:xfrm>
            <a:prstGeom prst="rect">
              <a:avLst/>
            </a:prstGeom>
            <a:noFill/>
          </p:spPr>
          <p:txBody>
            <a:bodyPr wrap="square">
              <a:spAutoFit/>
            </a:bodyPr>
            <a:lstStyle/>
            <a:p>
              <a:r>
                <a:rPr lang="en-IN" sz="4000" b="1" i="0" dirty="0">
                  <a:solidFill>
                    <a:schemeClr val="bg1"/>
                  </a:solidFill>
                  <a:effectLst/>
                  <a:latin typeface="Montserrat" panose="00000500000000000000" pitchFamily="2" charset="0"/>
                </a:rPr>
                <a:t>Introduction </a:t>
              </a:r>
              <a:endParaRPr lang="en-IN" sz="4000" b="1" dirty="0">
                <a:solidFill>
                  <a:schemeClr val="bg1"/>
                </a:solidFill>
                <a:latin typeface="Montserrat" panose="00000500000000000000" pitchFamily="2" charset="0"/>
              </a:endParaRPr>
            </a:p>
          </p:txBody>
        </p:sp>
        <p:sp>
          <p:nvSpPr>
            <p:cNvPr id="79" name="TextBox 78">
              <a:extLst>
                <a:ext uri="{FF2B5EF4-FFF2-40B4-BE49-F238E27FC236}">
                  <a16:creationId xmlns:a16="http://schemas.microsoft.com/office/drawing/2014/main" id="{ED3A34DD-FB89-4934-E5B9-87EBB9D151DD}"/>
                </a:ext>
              </a:extLst>
            </p:cNvPr>
            <p:cNvSpPr txBox="1"/>
            <p:nvPr/>
          </p:nvSpPr>
          <p:spPr>
            <a:xfrm>
              <a:off x="7356244" y="2930483"/>
              <a:ext cx="3844925" cy="2123017"/>
            </a:xfrm>
            <a:prstGeom prst="rect">
              <a:avLst/>
            </a:prstGeom>
            <a:noFill/>
          </p:spPr>
          <p:txBody>
            <a:bodyPr wrap="square">
              <a:spAutoFit/>
            </a:bodyPr>
            <a:lstStyle/>
            <a:p>
              <a:pPr>
                <a:lnSpc>
                  <a:spcPct val="150000"/>
                </a:lnSpc>
              </a:pPr>
              <a:r>
                <a:rPr lang="en-US" b="0" i="0" dirty="0">
                  <a:solidFill>
                    <a:schemeClr val="bg1"/>
                  </a:solidFill>
                  <a:effectLst/>
                  <a:latin typeface="Montserrat" panose="00000500000000000000" pitchFamily="2" charset="0"/>
                </a:rPr>
                <a:t>AI Chatbots are computer programs that simulate human conversation, using artificial intelligence to interact with users and provide assistance.</a:t>
              </a:r>
              <a:endParaRPr lang="en-IN" dirty="0">
                <a:solidFill>
                  <a:schemeClr val="bg1"/>
                </a:solidFill>
                <a:latin typeface="Montserrat" panose="00000500000000000000" pitchFamily="2" charset="0"/>
              </a:endParaRPr>
            </a:p>
          </p:txBody>
        </p:sp>
      </p:grpSp>
      <p:grpSp>
        <p:nvGrpSpPr>
          <p:cNvPr id="101" name="Group 100">
            <a:extLst>
              <a:ext uri="{FF2B5EF4-FFF2-40B4-BE49-F238E27FC236}">
                <a16:creationId xmlns:a16="http://schemas.microsoft.com/office/drawing/2014/main" id="{757CD442-FC26-0AA5-8DAC-F2F71B6CF458}"/>
              </a:ext>
            </a:extLst>
          </p:cNvPr>
          <p:cNvGrpSpPr/>
          <p:nvPr/>
        </p:nvGrpSpPr>
        <p:grpSpPr>
          <a:xfrm>
            <a:off x="760298" y="384400"/>
            <a:ext cx="4687044" cy="5925003"/>
            <a:chOff x="10470918" y="408091"/>
            <a:chExt cx="4687044" cy="5925003"/>
          </a:xfrm>
        </p:grpSpPr>
        <p:pic>
          <p:nvPicPr>
            <p:cNvPr id="90" name="Picture 89" descr="A white and blue robot&#10;&#10;Description automatically generated with medium confidence">
              <a:extLst>
                <a:ext uri="{FF2B5EF4-FFF2-40B4-BE49-F238E27FC236}">
                  <a16:creationId xmlns:a16="http://schemas.microsoft.com/office/drawing/2014/main" id="{2C773238-8F90-4B3C-3178-19FCD72E200F}"/>
                </a:ext>
              </a:extLst>
            </p:cNvPr>
            <p:cNvPicPr>
              <a:picLocks noChangeAspect="1"/>
            </p:cNvPicPr>
            <p:nvPr/>
          </p:nvPicPr>
          <p:blipFill>
            <a:blip r:embed="rId2">
              <a:extLst>
                <a:ext uri="{28A0092B-C50C-407E-A947-70E740481C1C}">
                  <a14:useLocalDpi xmlns:a14="http://schemas.microsoft.com/office/drawing/2010/main" val="0"/>
                </a:ext>
              </a:extLst>
            </a:blip>
            <a:srcRect t="22932" r="16780" b="4587"/>
            <a:stretch>
              <a:fillRect/>
            </a:stretch>
          </p:blipFill>
          <p:spPr>
            <a:xfrm>
              <a:off x="10470918" y="1748382"/>
              <a:ext cx="3898965" cy="4294538"/>
            </a:xfrm>
            <a:custGeom>
              <a:avLst/>
              <a:gdLst>
                <a:gd name="connsiteX0" fmla="*/ 1782413 w 3898965"/>
                <a:gd name="connsiteY0" fmla="*/ 58 h 4294538"/>
                <a:gd name="connsiteX1" fmla="*/ 2176660 w 3898965"/>
                <a:gd name="connsiteY1" fmla="*/ 170007 h 4294538"/>
                <a:gd name="connsiteX2" fmla="*/ 3740306 w 3898965"/>
                <a:gd name="connsiteY2" fmla="*/ 1779040 h 4294538"/>
                <a:gd name="connsiteX3" fmla="*/ 3728958 w 3898965"/>
                <a:gd name="connsiteY3" fmla="*/ 2572233 h 4294538"/>
                <a:gd name="connsiteX4" fmla="*/ 2119926 w 3898965"/>
                <a:gd name="connsiteY4" fmla="*/ 4135879 h 4294538"/>
                <a:gd name="connsiteX5" fmla="*/ 1326732 w 3898965"/>
                <a:gd name="connsiteY5" fmla="*/ 4124532 h 4294538"/>
                <a:gd name="connsiteX6" fmla="*/ 0 w 3898965"/>
                <a:gd name="connsiteY6" fmla="*/ 2759290 h 4294538"/>
                <a:gd name="connsiteX7" fmla="*/ 0 w 3898965"/>
                <a:gd name="connsiteY7" fmla="*/ 1503102 h 4294538"/>
                <a:gd name="connsiteX8" fmla="*/ 1383466 w 3898965"/>
                <a:gd name="connsiteY8" fmla="*/ 158659 h 4294538"/>
                <a:gd name="connsiteX9" fmla="*/ 1782413 w 3898965"/>
                <a:gd name="connsiteY9" fmla="*/ 58 h 4294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8965" h="4294538">
                  <a:moveTo>
                    <a:pt x="1782413" y="58"/>
                  </a:moveTo>
                  <a:cubicBezTo>
                    <a:pt x="1925953" y="2111"/>
                    <a:pt x="2068710" y="58923"/>
                    <a:pt x="2176660" y="170007"/>
                  </a:cubicBezTo>
                  <a:lnTo>
                    <a:pt x="3740306" y="1779040"/>
                  </a:lnTo>
                  <a:cubicBezTo>
                    <a:pt x="3956207" y="2001207"/>
                    <a:pt x="3951126" y="2356332"/>
                    <a:pt x="3728958" y="2572233"/>
                  </a:cubicBezTo>
                  <a:lnTo>
                    <a:pt x="2119926" y="4135879"/>
                  </a:lnTo>
                  <a:cubicBezTo>
                    <a:pt x="1897758" y="4351780"/>
                    <a:pt x="1542633" y="4346699"/>
                    <a:pt x="1326732" y="4124532"/>
                  </a:cubicBezTo>
                  <a:lnTo>
                    <a:pt x="0" y="2759290"/>
                  </a:lnTo>
                  <a:lnTo>
                    <a:pt x="0" y="1503102"/>
                  </a:lnTo>
                  <a:lnTo>
                    <a:pt x="1383466" y="158659"/>
                  </a:lnTo>
                  <a:cubicBezTo>
                    <a:pt x="1494550" y="50709"/>
                    <a:pt x="1638873" y="-1996"/>
                    <a:pt x="1782413" y="58"/>
                  </a:cubicBezTo>
                  <a:close/>
                </a:path>
              </a:pathLst>
            </a:custGeom>
          </p:spPr>
        </p:pic>
        <p:pic>
          <p:nvPicPr>
            <p:cNvPr id="99" name="Picture 98" descr="A white and blue robot&#10;&#10;Description automatically generated with medium confidence">
              <a:extLst>
                <a:ext uri="{FF2B5EF4-FFF2-40B4-BE49-F238E27FC236}">
                  <a16:creationId xmlns:a16="http://schemas.microsoft.com/office/drawing/2014/main" id="{60E2B889-3A9D-BF70-C3B1-C353543C37A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10472821" y="408091"/>
              <a:ext cx="4685141" cy="5925003"/>
            </a:xfrm>
            <a:custGeom>
              <a:avLst/>
              <a:gdLst>
                <a:gd name="connsiteX0" fmla="*/ 0 w 4685141"/>
                <a:gd name="connsiteY0" fmla="*/ 0 h 5925003"/>
                <a:gd name="connsiteX1" fmla="*/ 4685141 w 4685141"/>
                <a:gd name="connsiteY1" fmla="*/ 0 h 5925003"/>
                <a:gd name="connsiteX2" fmla="*/ 4685141 w 4685141"/>
                <a:gd name="connsiteY2" fmla="*/ 5925003 h 5925003"/>
                <a:gd name="connsiteX3" fmla="*/ 3779812 w 4685141"/>
                <a:gd name="connsiteY3" fmla="*/ 5925003 h 5925003"/>
                <a:gd name="connsiteX4" fmla="*/ 3779812 w 4685141"/>
                <a:gd name="connsiteY4" fmla="*/ 3870472 h 5925003"/>
                <a:gd name="connsiteX5" fmla="*/ 3802087 w 4685141"/>
                <a:gd name="connsiteY5" fmla="*/ 3843985 h 5925003"/>
                <a:gd name="connsiteX6" fmla="*/ 3740306 w 4685141"/>
                <a:gd name="connsiteY6" fmla="*/ 3137749 h 5925003"/>
                <a:gd name="connsiteX7" fmla="*/ 2176660 w 4685141"/>
                <a:gd name="connsiteY7" fmla="*/ 1528716 h 5925003"/>
                <a:gd name="connsiteX8" fmla="*/ 1383466 w 4685141"/>
                <a:gd name="connsiteY8" fmla="*/ 1517368 h 5925003"/>
                <a:gd name="connsiteX9" fmla="*/ 0 w 4685141"/>
                <a:gd name="connsiteY9" fmla="*/ 2861811 h 5925003"/>
                <a:gd name="connsiteX10" fmla="*/ 0 w 4685141"/>
                <a:gd name="connsiteY10" fmla="*/ 0 h 592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85141" h="5925003">
                  <a:moveTo>
                    <a:pt x="0" y="0"/>
                  </a:moveTo>
                  <a:lnTo>
                    <a:pt x="4685141" y="0"/>
                  </a:lnTo>
                  <a:lnTo>
                    <a:pt x="4685141" y="5925003"/>
                  </a:lnTo>
                  <a:lnTo>
                    <a:pt x="3779812" y="5925003"/>
                  </a:lnTo>
                  <a:lnTo>
                    <a:pt x="3779812" y="3870472"/>
                  </a:lnTo>
                  <a:lnTo>
                    <a:pt x="3802087" y="3843985"/>
                  </a:lnTo>
                  <a:cubicBezTo>
                    <a:pt x="3948943" y="3628337"/>
                    <a:pt x="3929219" y="3332145"/>
                    <a:pt x="3740306" y="3137749"/>
                  </a:cubicBezTo>
                  <a:lnTo>
                    <a:pt x="2176660" y="1528716"/>
                  </a:lnTo>
                  <a:cubicBezTo>
                    <a:pt x="1960759" y="1306548"/>
                    <a:pt x="1605634" y="1301468"/>
                    <a:pt x="1383466" y="1517368"/>
                  </a:cubicBezTo>
                  <a:lnTo>
                    <a:pt x="0" y="2861811"/>
                  </a:lnTo>
                  <a:lnTo>
                    <a:pt x="0" y="0"/>
                  </a:lnTo>
                  <a:close/>
                </a:path>
              </a:pathLst>
            </a:custGeom>
          </p:spPr>
        </p:pic>
      </p:grpSp>
    </p:spTree>
    <p:extLst>
      <p:ext uri="{BB962C8B-B14F-4D97-AF65-F5344CB8AC3E}">
        <p14:creationId xmlns:p14="http://schemas.microsoft.com/office/powerpoint/2010/main" val="1690956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Graphic 2">
            <a:extLst>
              <a:ext uri="{FF2B5EF4-FFF2-40B4-BE49-F238E27FC236}">
                <a16:creationId xmlns:a16="http://schemas.microsoft.com/office/drawing/2014/main" id="{0116D83D-4F6D-2AD1-FCF9-9D60002531C8}"/>
              </a:ext>
            </a:extLst>
          </p:cNvPr>
          <p:cNvSpPr/>
          <p:nvPr/>
        </p:nvSpPr>
        <p:spPr>
          <a:xfrm flipH="1" flipV="1">
            <a:off x="6104891" y="0"/>
            <a:ext cx="6087109" cy="3428076"/>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chemeClr val="accent1"/>
              </a:gs>
              <a:gs pos="3000">
                <a:schemeClr val="accent1"/>
              </a:gs>
              <a:gs pos="32000">
                <a:schemeClr val="accent3"/>
              </a:gs>
              <a:gs pos="58000">
                <a:schemeClr val="accent4"/>
              </a:gs>
              <a:gs pos="82000">
                <a:schemeClr val="accent5"/>
              </a:gs>
              <a:gs pos="100000">
                <a:schemeClr val="accent6"/>
              </a:gs>
            </a:gsLst>
            <a:lin ang="0" scaled="1"/>
          </a:gradFill>
          <a:ln w="25400" cap="flat">
            <a:noFill/>
            <a:prstDash val="solid"/>
            <a:miter/>
          </a:ln>
        </p:spPr>
        <p:txBody>
          <a:bodyPr rtlCol="0" anchor="ctr"/>
          <a:lstStyle/>
          <a:p>
            <a:endParaRPr lang="en-IN"/>
          </a:p>
        </p:txBody>
      </p:sp>
      <p:sp>
        <p:nvSpPr>
          <p:cNvPr id="3" name="Graphic 2">
            <a:extLst>
              <a:ext uri="{FF2B5EF4-FFF2-40B4-BE49-F238E27FC236}">
                <a16:creationId xmlns:a16="http://schemas.microsoft.com/office/drawing/2014/main" id="{50BEE4FC-6A82-849F-1EBD-AB1AC9B31430}"/>
              </a:ext>
            </a:extLst>
          </p:cNvPr>
          <p:cNvSpPr/>
          <p:nvPr/>
        </p:nvSpPr>
        <p:spPr>
          <a:xfrm>
            <a:off x="1" y="5981700"/>
            <a:ext cx="2990850" cy="874452"/>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solidFill>
            <a:schemeClr val="bg1">
              <a:alpha val="6000"/>
            </a:schemeClr>
          </a:solidFill>
          <a:ln w="25400" cap="flat">
            <a:noFill/>
            <a:prstDash val="solid"/>
            <a:miter/>
          </a:ln>
        </p:spPr>
        <p:txBody>
          <a:bodyPr rtlCol="0" anchor="ctr"/>
          <a:lstStyle/>
          <a:p>
            <a:endParaRPr lang="en-IN"/>
          </a:p>
        </p:txBody>
      </p:sp>
      <p:sp>
        <p:nvSpPr>
          <p:cNvPr id="6" name="TextBox 5">
            <a:extLst>
              <a:ext uri="{FF2B5EF4-FFF2-40B4-BE49-F238E27FC236}">
                <a16:creationId xmlns:a16="http://schemas.microsoft.com/office/drawing/2014/main" id="{B9C184BE-4DD7-88A3-D7A1-9EC8A9639989}"/>
              </a:ext>
            </a:extLst>
          </p:cNvPr>
          <p:cNvSpPr txBox="1"/>
          <p:nvPr/>
        </p:nvSpPr>
        <p:spPr>
          <a:xfrm>
            <a:off x="260214" y="262595"/>
            <a:ext cx="6517105" cy="7232108"/>
          </a:xfrm>
          <a:prstGeom prst="rect">
            <a:avLst/>
          </a:prstGeom>
          <a:noFill/>
        </p:spPr>
        <p:txBody>
          <a:bodyPr wrap="square">
            <a:spAutoFit/>
          </a:bodyPr>
          <a:lstStyle/>
          <a:p>
            <a:r>
              <a:rPr lang="en-US" sz="4000" b="1" dirty="0">
                <a:solidFill>
                  <a:schemeClr val="bg1"/>
                </a:solidFill>
                <a:latin typeface="Montserrat" panose="00000500000000000000" pitchFamily="2" charset="0"/>
              </a:rPr>
              <a:t>Technologies Used in AI Chatbots: </a:t>
            </a:r>
            <a:endParaRPr lang="en-US" sz="4000" dirty="0">
              <a:solidFill>
                <a:schemeClr val="bg1"/>
              </a:solidFill>
              <a:latin typeface="Montserrat" panose="00000500000000000000" pitchFamily="2" charset="0"/>
            </a:endParaRPr>
          </a:p>
          <a:p>
            <a:pPr>
              <a:buFont typeface="+mj-lt"/>
              <a:buAutoNum type="arabicPeriod"/>
            </a:pPr>
            <a:r>
              <a:rPr lang="en-US" b="1" dirty="0">
                <a:solidFill>
                  <a:schemeClr val="bg1"/>
                </a:solidFill>
                <a:latin typeface="Montserrat" panose="00000500000000000000" pitchFamily="2" charset="0"/>
              </a:rPr>
              <a:t>Natural Language Processing (NLP)</a:t>
            </a:r>
            <a:r>
              <a:rPr lang="en-US" dirty="0">
                <a:solidFill>
                  <a:schemeClr val="bg1"/>
                </a:solidFill>
                <a:latin typeface="Montserrat" panose="00000500000000000000" pitchFamily="2" charset="0"/>
              </a:rPr>
              <a:t> NLP enables chatbots to understand, interpret, and generate human language. It involves techniques like tokenization, sentiment analysis, and entity recognition.</a:t>
            </a:r>
          </a:p>
          <a:p>
            <a:pPr>
              <a:buFont typeface="+mj-lt"/>
              <a:buAutoNum type="arabicPeriod"/>
            </a:pPr>
            <a:r>
              <a:rPr lang="en-US" b="1" dirty="0">
                <a:solidFill>
                  <a:schemeClr val="bg1"/>
                </a:solidFill>
                <a:latin typeface="Montserrat" panose="00000500000000000000" pitchFamily="2" charset="0"/>
              </a:rPr>
              <a:t>Machine Learning (ML)</a:t>
            </a:r>
            <a:r>
              <a:rPr lang="en-US" dirty="0">
                <a:solidFill>
                  <a:schemeClr val="bg1"/>
                </a:solidFill>
                <a:latin typeface="Montserrat" panose="00000500000000000000" pitchFamily="2" charset="0"/>
              </a:rPr>
              <a:t> ML algorithms allow chatbots to learn from interactions, improve responses over time, and adapt to different user inputs.</a:t>
            </a:r>
          </a:p>
          <a:p>
            <a:pPr>
              <a:buFont typeface="+mj-lt"/>
              <a:buAutoNum type="arabicPeriod"/>
            </a:pPr>
            <a:r>
              <a:rPr lang="en-US" b="1" dirty="0">
                <a:solidFill>
                  <a:schemeClr val="bg1"/>
                </a:solidFill>
                <a:latin typeface="Montserrat" panose="00000500000000000000" pitchFamily="2" charset="0"/>
              </a:rPr>
              <a:t>Deep Learning</a:t>
            </a:r>
            <a:r>
              <a:rPr lang="en-US" dirty="0">
                <a:solidFill>
                  <a:schemeClr val="bg1"/>
                </a:solidFill>
                <a:latin typeface="Montserrat" panose="00000500000000000000" pitchFamily="2" charset="0"/>
              </a:rPr>
              <a:t>  Using neural networks, deep learning helps chatbots recognize speech patterns, understand complex queries, and enhance conversational abilities.</a:t>
            </a:r>
          </a:p>
          <a:p>
            <a:pPr>
              <a:buFont typeface="+mj-lt"/>
              <a:buAutoNum type="arabicPeriod"/>
            </a:pPr>
            <a:r>
              <a:rPr lang="en-US" b="1" dirty="0">
                <a:solidFill>
                  <a:schemeClr val="bg1"/>
                </a:solidFill>
                <a:latin typeface="Montserrat" panose="00000500000000000000" pitchFamily="2" charset="0"/>
              </a:rPr>
              <a:t>Speech Recognition</a:t>
            </a:r>
            <a:r>
              <a:rPr lang="en-US" dirty="0">
                <a:solidFill>
                  <a:schemeClr val="bg1"/>
                </a:solidFill>
                <a:latin typeface="Montserrat" panose="00000500000000000000" pitchFamily="2" charset="0"/>
              </a:rPr>
              <a:t>  Technologies like Automatic Speech Recognition (ASR) enable voice-based AI chatbots to process spoken language and convert it into text.</a:t>
            </a:r>
          </a:p>
          <a:p>
            <a:pPr>
              <a:buFont typeface="+mj-lt"/>
              <a:buAutoNum type="arabicPeriod"/>
            </a:pPr>
            <a:r>
              <a:rPr lang="en-US" b="1" dirty="0">
                <a:solidFill>
                  <a:schemeClr val="bg1"/>
                </a:solidFill>
                <a:latin typeface="Montserrat" panose="00000500000000000000" pitchFamily="2" charset="0"/>
              </a:rPr>
              <a:t>Text-to-Speech (TTS) and Speech-to-Text (STT)</a:t>
            </a:r>
            <a:r>
              <a:rPr lang="en-US" dirty="0">
                <a:solidFill>
                  <a:schemeClr val="bg1"/>
                </a:solidFill>
                <a:latin typeface="Montserrat" panose="00000500000000000000" pitchFamily="2" charset="0"/>
              </a:rPr>
              <a:t>  These technologies help chatbots communicate using voice.</a:t>
            </a:r>
          </a:p>
          <a:p>
            <a:pPr>
              <a:lnSpc>
                <a:spcPct val="150000"/>
              </a:lnSpc>
            </a:pPr>
            <a:endParaRPr lang="en-IN" dirty="0">
              <a:solidFill>
                <a:schemeClr val="bg1"/>
              </a:solidFill>
              <a:latin typeface="Montserrat" panose="00000500000000000000" pitchFamily="2" charset="0"/>
            </a:endParaRPr>
          </a:p>
        </p:txBody>
      </p:sp>
      <p:pic>
        <p:nvPicPr>
          <p:cNvPr id="4104" name="Picture 8" descr="Hire Chatbot Developers | Hire Remote Chatbot Developers In India  -Prismetric">
            <a:extLst>
              <a:ext uri="{FF2B5EF4-FFF2-40B4-BE49-F238E27FC236}">
                <a16:creationId xmlns:a16="http://schemas.microsoft.com/office/drawing/2014/main" id="{31648E2E-E2CC-C61C-FB8D-B2397660653A}"/>
              </a:ext>
            </a:extLst>
          </p:cNvPr>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881688" y="406400"/>
            <a:ext cx="6667500" cy="666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0602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6" name="Freeform: Shape 25">
            <a:extLst>
              <a:ext uri="{FF2B5EF4-FFF2-40B4-BE49-F238E27FC236}">
                <a16:creationId xmlns:a16="http://schemas.microsoft.com/office/drawing/2014/main" id="{5F98D404-0556-1F2A-168F-213DD2D75078}"/>
              </a:ext>
            </a:extLst>
          </p:cNvPr>
          <p:cNvSpPr/>
          <p:nvPr/>
        </p:nvSpPr>
        <p:spPr>
          <a:xfrm rot="2700000">
            <a:off x="11205711" y="355457"/>
            <a:ext cx="1806825" cy="2041237"/>
          </a:xfrm>
          <a:custGeom>
            <a:avLst/>
            <a:gdLst>
              <a:gd name="connsiteX0" fmla="*/ 0 w 1806825"/>
              <a:gd name="connsiteY0" fmla="*/ 0 h 2041237"/>
              <a:gd name="connsiteX1" fmla="*/ 1806825 w 1806825"/>
              <a:gd name="connsiteY1" fmla="*/ 1806825 h 2041237"/>
              <a:gd name="connsiteX2" fmla="*/ 1791417 w 1806825"/>
              <a:gd name="connsiteY2" fmla="*/ 1856460 h 2041237"/>
              <a:gd name="connsiteX3" fmla="*/ 1512654 w 1806825"/>
              <a:gd name="connsiteY3" fmla="*/ 2041237 h 2041237"/>
              <a:gd name="connsiteX4" fmla="*/ 302538 w 1806825"/>
              <a:gd name="connsiteY4" fmla="*/ 2041236 h 2041237"/>
              <a:gd name="connsiteX5" fmla="*/ 0 w 1806825"/>
              <a:gd name="connsiteY5" fmla="*/ 1738698 h 2041237"/>
              <a:gd name="connsiteX6" fmla="*/ 0 w 1806825"/>
              <a:gd name="connsiteY6" fmla="*/ 0 h 204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6825" h="2041237">
                <a:moveTo>
                  <a:pt x="0" y="0"/>
                </a:moveTo>
                <a:lnTo>
                  <a:pt x="1806825" y="1806825"/>
                </a:lnTo>
                <a:lnTo>
                  <a:pt x="1791417" y="1856460"/>
                </a:lnTo>
                <a:cubicBezTo>
                  <a:pt x="1745489" y="1965045"/>
                  <a:pt x="1637970" y="2041236"/>
                  <a:pt x="1512654" y="2041237"/>
                </a:cubicBezTo>
                <a:lnTo>
                  <a:pt x="302538" y="2041236"/>
                </a:lnTo>
                <a:cubicBezTo>
                  <a:pt x="135451" y="2041236"/>
                  <a:pt x="0" y="1905785"/>
                  <a:pt x="0" y="1738698"/>
                </a:cubicBezTo>
                <a:lnTo>
                  <a:pt x="0" y="0"/>
                </a:lnTo>
                <a:close/>
              </a:path>
            </a:pathLst>
          </a:cu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19" name="Freeform: Shape 18">
            <a:extLst>
              <a:ext uri="{FF2B5EF4-FFF2-40B4-BE49-F238E27FC236}">
                <a16:creationId xmlns:a16="http://schemas.microsoft.com/office/drawing/2014/main" id="{E619EAA2-66EC-0078-7153-4ACE4355796F}"/>
              </a:ext>
            </a:extLst>
          </p:cNvPr>
          <p:cNvSpPr/>
          <p:nvPr/>
        </p:nvSpPr>
        <p:spPr>
          <a:xfrm rot="2700000">
            <a:off x="8960416" y="1261354"/>
            <a:ext cx="4258082" cy="7376543"/>
          </a:xfrm>
          <a:custGeom>
            <a:avLst/>
            <a:gdLst>
              <a:gd name="connsiteX0" fmla="*/ 0 w 4258082"/>
              <a:gd name="connsiteY0" fmla="*/ 0 h 7376543"/>
              <a:gd name="connsiteX1" fmla="*/ 4258082 w 4258082"/>
              <a:gd name="connsiteY1" fmla="*/ 4258081 h 7376543"/>
              <a:gd name="connsiteX2" fmla="*/ 1139620 w 4258082"/>
              <a:gd name="connsiteY2" fmla="*/ 7376543 h 7376543"/>
              <a:gd name="connsiteX3" fmla="*/ 763494 w 4258082"/>
              <a:gd name="connsiteY3" fmla="*/ 7376543 h 7376543"/>
              <a:gd name="connsiteX4" fmla="*/ 0 w 4258082"/>
              <a:gd name="connsiteY4" fmla="*/ 6613049 h 7376543"/>
              <a:gd name="connsiteX5" fmla="*/ 0 w 4258082"/>
              <a:gd name="connsiteY5" fmla="*/ 0 h 7376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58082" h="7376543">
                <a:moveTo>
                  <a:pt x="0" y="0"/>
                </a:moveTo>
                <a:lnTo>
                  <a:pt x="4258082" y="4258081"/>
                </a:lnTo>
                <a:lnTo>
                  <a:pt x="1139620" y="7376543"/>
                </a:lnTo>
                <a:lnTo>
                  <a:pt x="763494" y="7376543"/>
                </a:lnTo>
                <a:cubicBezTo>
                  <a:pt x="341828" y="7376543"/>
                  <a:pt x="0" y="7034715"/>
                  <a:pt x="0" y="6613049"/>
                </a:cubicBezTo>
                <a:lnTo>
                  <a:pt x="0" y="0"/>
                </a:lnTo>
                <a:close/>
              </a:path>
            </a:pathLst>
          </a:custGeom>
          <a:gradFill>
            <a:gsLst>
              <a:gs pos="0">
                <a:schemeClr val="accent6"/>
              </a:gs>
              <a:gs pos="40000">
                <a:schemeClr val="accent4"/>
              </a:gs>
              <a:gs pos="100000">
                <a:schemeClr val="accent1"/>
              </a:gs>
            </a:gsLst>
            <a:lin ang="18900000" scaled="1"/>
          </a:gradFill>
          <a:ln w="25378" cap="flat">
            <a:noFill/>
            <a:prstDash val="solid"/>
            <a:miter/>
          </a:ln>
        </p:spPr>
        <p:txBody>
          <a:bodyPr rtlCol="0" anchor="ctr"/>
          <a:lstStyle/>
          <a:p>
            <a:endParaRPr lang="en-IN"/>
          </a:p>
        </p:txBody>
      </p:sp>
      <p:grpSp>
        <p:nvGrpSpPr>
          <p:cNvPr id="12" name="Group 11">
            <a:extLst>
              <a:ext uri="{FF2B5EF4-FFF2-40B4-BE49-F238E27FC236}">
                <a16:creationId xmlns:a16="http://schemas.microsoft.com/office/drawing/2014/main" id="{FC7FBF2D-B87A-BBC1-2ECC-B6BBF94F595D}"/>
              </a:ext>
            </a:extLst>
          </p:cNvPr>
          <p:cNvGrpSpPr/>
          <p:nvPr/>
        </p:nvGrpSpPr>
        <p:grpSpPr>
          <a:xfrm>
            <a:off x="559920" y="1197940"/>
            <a:ext cx="5083340" cy="5016117"/>
            <a:chOff x="7356244" y="1648488"/>
            <a:chExt cx="5083340" cy="5016117"/>
          </a:xfrm>
        </p:grpSpPr>
        <p:sp>
          <p:nvSpPr>
            <p:cNvPr id="13" name="TextBox 12">
              <a:extLst>
                <a:ext uri="{FF2B5EF4-FFF2-40B4-BE49-F238E27FC236}">
                  <a16:creationId xmlns:a16="http://schemas.microsoft.com/office/drawing/2014/main" id="{B4F6F3CA-A8D8-F5FC-0EA1-5AF16F515E22}"/>
                </a:ext>
              </a:extLst>
            </p:cNvPr>
            <p:cNvSpPr txBox="1"/>
            <p:nvPr/>
          </p:nvSpPr>
          <p:spPr>
            <a:xfrm>
              <a:off x="7356244" y="1648488"/>
              <a:ext cx="5083340" cy="707886"/>
            </a:xfrm>
            <a:prstGeom prst="rect">
              <a:avLst/>
            </a:prstGeom>
            <a:noFill/>
          </p:spPr>
          <p:txBody>
            <a:bodyPr wrap="square">
              <a:spAutoFit/>
            </a:bodyPr>
            <a:lstStyle/>
            <a:p>
              <a:endParaRPr lang="en-IN" sz="4000" b="1" dirty="0">
                <a:solidFill>
                  <a:schemeClr val="bg1"/>
                </a:solidFill>
                <a:latin typeface="Montserrat" panose="00000500000000000000" pitchFamily="2" charset="0"/>
              </a:endParaRPr>
            </a:p>
          </p:txBody>
        </p:sp>
        <p:sp>
          <p:nvSpPr>
            <p:cNvPr id="14" name="TextBox 13">
              <a:extLst>
                <a:ext uri="{FF2B5EF4-FFF2-40B4-BE49-F238E27FC236}">
                  <a16:creationId xmlns:a16="http://schemas.microsoft.com/office/drawing/2014/main" id="{60B6B5ED-DD7B-C017-920A-5C97973F98D6}"/>
                </a:ext>
              </a:extLst>
            </p:cNvPr>
            <p:cNvSpPr txBox="1"/>
            <p:nvPr/>
          </p:nvSpPr>
          <p:spPr>
            <a:xfrm>
              <a:off x="7356244" y="1648488"/>
              <a:ext cx="5083340" cy="5016117"/>
            </a:xfrm>
            <a:prstGeom prst="rect">
              <a:avLst/>
            </a:prstGeom>
            <a:noFill/>
          </p:spPr>
          <p:txBody>
            <a:bodyPr wrap="square">
              <a:spAutoFit/>
            </a:bodyPr>
            <a:lstStyle/>
            <a:p>
              <a:r>
                <a:rPr lang="en-US" sz="4000" b="1" dirty="0">
                  <a:solidFill>
                    <a:schemeClr val="bg1"/>
                  </a:solidFill>
                  <a:latin typeface="Montserrat" panose="00000500000000000000" pitchFamily="2" charset="0"/>
                </a:rPr>
                <a:t>Feasibility of AI Chatbot:</a:t>
              </a:r>
            </a:p>
            <a:p>
              <a:pPr>
                <a:buFont typeface="Arial" panose="020B0604020202020204" pitchFamily="34" charset="0"/>
                <a:buChar char="•"/>
              </a:pPr>
              <a:r>
                <a:rPr lang="en-US" b="1" dirty="0">
                  <a:solidFill>
                    <a:schemeClr val="bg1"/>
                  </a:solidFill>
                  <a:latin typeface="Montserrat" panose="00000500000000000000" pitchFamily="2" charset="0"/>
                </a:rPr>
                <a:t>Technical Feasibility</a:t>
              </a:r>
              <a:r>
                <a:rPr lang="en-US" dirty="0">
                  <a:solidFill>
                    <a:schemeClr val="bg1"/>
                  </a:solidFill>
                  <a:latin typeface="Montserrat" panose="00000500000000000000" pitchFamily="2" charset="0"/>
                </a:rPr>
                <a:t>: AI </a:t>
              </a:r>
              <a:r>
                <a:rPr lang="en-US" b="1" dirty="0">
                  <a:solidFill>
                    <a:schemeClr val="bg1"/>
                  </a:solidFill>
                  <a:latin typeface="Montserrat" panose="00000500000000000000" pitchFamily="2" charset="0"/>
                </a:rPr>
                <a:t>chatbots</a:t>
              </a:r>
              <a:r>
                <a:rPr lang="en-US" dirty="0">
                  <a:solidFill>
                    <a:schemeClr val="bg1"/>
                  </a:solidFill>
                  <a:latin typeface="Montserrat" panose="00000500000000000000" pitchFamily="2" charset="0"/>
                </a:rPr>
                <a:t> use NLP, ML, and cloud computing for efficient communication and automation.</a:t>
              </a:r>
            </a:p>
            <a:p>
              <a:pPr>
                <a:buFont typeface="Arial" panose="020B0604020202020204" pitchFamily="34" charset="0"/>
                <a:buChar char="•"/>
              </a:pPr>
              <a:endParaRPr lang="en-US" dirty="0">
                <a:solidFill>
                  <a:schemeClr val="bg1"/>
                </a:solidFill>
                <a:latin typeface="Montserrat" panose="00000500000000000000" pitchFamily="2" charset="0"/>
              </a:endParaRPr>
            </a:p>
            <a:p>
              <a:pPr>
                <a:buFont typeface="Arial" panose="020B0604020202020204" pitchFamily="34" charset="0"/>
                <a:buChar char="•"/>
              </a:pPr>
              <a:r>
                <a:rPr lang="en-US" b="1" dirty="0">
                  <a:solidFill>
                    <a:schemeClr val="bg1"/>
                  </a:solidFill>
                  <a:latin typeface="Montserrat" panose="00000500000000000000" pitchFamily="2" charset="0"/>
                </a:rPr>
                <a:t>Operational Feasibility</a:t>
              </a:r>
              <a:r>
                <a:rPr lang="en-US" dirty="0">
                  <a:solidFill>
                    <a:schemeClr val="bg1"/>
                  </a:solidFill>
                  <a:latin typeface="Montserrat" panose="00000500000000000000" pitchFamily="2" charset="0"/>
                </a:rPr>
                <a:t>: They enhance customer service by providing instant responses and reducing human workload.</a:t>
              </a:r>
            </a:p>
            <a:p>
              <a:endParaRPr lang="en-US" dirty="0">
                <a:solidFill>
                  <a:schemeClr val="bg1"/>
                </a:solidFill>
                <a:latin typeface="Montserrat" panose="00000500000000000000" pitchFamily="2" charset="0"/>
              </a:endParaRPr>
            </a:p>
            <a:p>
              <a:pPr>
                <a:buFont typeface="Arial" panose="020B0604020202020204" pitchFamily="34" charset="0"/>
                <a:buChar char="•"/>
              </a:pPr>
              <a:r>
                <a:rPr lang="en-US" b="1" dirty="0">
                  <a:solidFill>
                    <a:schemeClr val="bg1"/>
                  </a:solidFill>
                  <a:latin typeface="Montserrat" panose="00000500000000000000" pitchFamily="2" charset="0"/>
                </a:rPr>
                <a:t>Economic Feasibility</a:t>
              </a:r>
              <a:r>
                <a:rPr lang="en-US" dirty="0">
                  <a:solidFill>
                    <a:schemeClr val="bg1"/>
                  </a:solidFill>
                  <a:latin typeface="Montserrat" panose="00000500000000000000" pitchFamily="2" charset="0"/>
                </a:rPr>
                <a:t>: Chatbots lower operational costs with subscription or pay-per-use models, ensuring long-term savings</a:t>
              </a:r>
              <a:r>
                <a:rPr lang="en-US" dirty="0"/>
                <a:t>.</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Montserrat" panose="00000500000000000000" pitchFamily="2" charset="0"/>
              </a:endParaRPr>
            </a:p>
          </p:txBody>
        </p:sp>
      </p:grpSp>
      <p:pic>
        <p:nvPicPr>
          <p:cNvPr id="1027" name="Picture 3" descr="Chatbot Portal - Create AI Powered Chatbots for your Business">
            <a:extLst>
              <a:ext uri="{FF2B5EF4-FFF2-40B4-BE49-F238E27FC236}">
                <a16:creationId xmlns:a16="http://schemas.microsoft.com/office/drawing/2014/main" id="{D49F2476-E011-3DF6-78B0-2944C267F6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74045" y="614777"/>
            <a:ext cx="5976534" cy="52029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1280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Graphic 2">
            <a:extLst>
              <a:ext uri="{FF2B5EF4-FFF2-40B4-BE49-F238E27FC236}">
                <a16:creationId xmlns:a16="http://schemas.microsoft.com/office/drawing/2014/main" id="{C734DDF9-422F-1133-68A8-0D9F4A05663B}"/>
              </a:ext>
            </a:extLst>
          </p:cNvPr>
          <p:cNvSpPr/>
          <p:nvPr/>
        </p:nvSpPr>
        <p:spPr>
          <a:xfrm>
            <a:off x="253" y="4133850"/>
            <a:ext cx="6087109" cy="2722626"/>
          </a:xfrm>
          <a:custGeom>
            <a:avLst/>
            <a:gdLst>
              <a:gd name="connsiteX0" fmla="*/ 6086966 w 6087109"/>
              <a:gd name="connsiteY0" fmla="*/ 3427577 h 3428076"/>
              <a:gd name="connsiteX1" fmla="*/ -144 w 6087109"/>
              <a:gd name="connsiteY1" fmla="*/ 3427577 h 3428076"/>
              <a:gd name="connsiteX2" fmla="*/ -144 w 6087109"/>
              <a:gd name="connsiteY2" fmla="*/ 1246987 h 3428076"/>
              <a:gd name="connsiteX3" fmla="*/ 297290 w 6087109"/>
              <a:gd name="connsiteY3" fmla="*/ 949807 h 3428076"/>
              <a:gd name="connsiteX4" fmla="*/ 308212 w 6087109"/>
              <a:gd name="connsiteY4" fmla="*/ 938885 h 3428076"/>
              <a:gd name="connsiteX5" fmla="*/ 747378 w 6087109"/>
              <a:gd name="connsiteY5" fmla="*/ 499720 h 3428076"/>
              <a:gd name="connsiteX6" fmla="*/ 3158752 w 6087109"/>
              <a:gd name="connsiteY6" fmla="*/ 498093 h 3428076"/>
              <a:gd name="connsiteX7" fmla="*/ 3160378 w 6087109"/>
              <a:gd name="connsiteY7" fmla="*/ 499720 h 3428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7109" h="3428076">
                <a:moveTo>
                  <a:pt x="6086966" y="3427577"/>
                </a:moveTo>
                <a:lnTo>
                  <a:pt x="-144" y="3427577"/>
                </a:lnTo>
                <a:lnTo>
                  <a:pt x="-144" y="1246987"/>
                </a:lnTo>
                <a:lnTo>
                  <a:pt x="297290" y="949807"/>
                </a:lnTo>
                <a:cubicBezTo>
                  <a:pt x="300744" y="945972"/>
                  <a:pt x="304377" y="942339"/>
                  <a:pt x="308212" y="938885"/>
                </a:cubicBezTo>
                <a:lnTo>
                  <a:pt x="747378" y="499720"/>
                </a:lnTo>
                <a:cubicBezTo>
                  <a:pt x="1412807" y="-166599"/>
                  <a:pt x="2492434" y="-167336"/>
                  <a:pt x="3158752" y="498093"/>
                </a:cubicBezTo>
                <a:cubicBezTo>
                  <a:pt x="3159286" y="498627"/>
                  <a:pt x="3159845" y="499185"/>
                  <a:pt x="3160378" y="499720"/>
                </a:cubicBezTo>
                <a:close/>
              </a:path>
            </a:pathLst>
          </a:custGeom>
          <a:gradFill>
            <a:gsLst>
              <a:gs pos="0">
                <a:srgbClr val="4826DC"/>
              </a:gs>
              <a:gs pos="3000">
                <a:srgbClr val="4D26DC"/>
              </a:gs>
              <a:gs pos="32000">
                <a:srgbClr val="7226DE"/>
              </a:gs>
              <a:gs pos="58000">
                <a:srgbClr val="8D27E0"/>
              </a:gs>
              <a:gs pos="82000">
                <a:srgbClr val="9D27E1"/>
              </a:gs>
              <a:gs pos="100000">
                <a:srgbClr val="A327E1"/>
              </a:gs>
            </a:gsLst>
            <a:lin ang="0" scaled="1"/>
          </a:gradFill>
          <a:ln w="25400" cap="flat">
            <a:noFill/>
            <a:prstDash val="solid"/>
            <a:miter/>
          </a:ln>
        </p:spPr>
        <p:txBody>
          <a:bodyPr rtlCol="0" anchor="ctr"/>
          <a:lstStyle/>
          <a:p>
            <a:endParaRPr lang="en-IN"/>
          </a:p>
        </p:txBody>
      </p:sp>
      <p:grpSp>
        <p:nvGrpSpPr>
          <p:cNvPr id="10" name="Group 9">
            <a:extLst>
              <a:ext uri="{FF2B5EF4-FFF2-40B4-BE49-F238E27FC236}">
                <a16:creationId xmlns:a16="http://schemas.microsoft.com/office/drawing/2014/main" id="{AFF2376F-7BEE-3677-C128-2CA575510D60}"/>
              </a:ext>
            </a:extLst>
          </p:cNvPr>
          <p:cNvGrpSpPr/>
          <p:nvPr/>
        </p:nvGrpSpPr>
        <p:grpSpPr>
          <a:xfrm>
            <a:off x="7035570" y="2036356"/>
            <a:ext cx="3946756" cy="2785289"/>
            <a:chOff x="7356245" y="2268211"/>
            <a:chExt cx="3946756" cy="2785289"/>
          </a:xfrm>
        </p:grpSpPr>
        <p:sp>
          <p:nvSpPr>
            <p:cNvPr id="11" name="TextBox 10">
              <a:extLst>
                <a:ext uri="{FF2B5EF4-FFF2-40B4-BE49-F238E27FC236}">
                  <a16:creationId xmlns:a16="http://schemas.microsoft.com/office/drawing/2014/main" id="{782ACB75-E0DE-B8F8-61BE-6D9FC0D8C856}"/>
                </a:ext>
              </a:extLst>
            </p:cNvPr>
            <p:cNvSpPr txBox="1"/>
            <p:nvPr/>
          </p:nvSpPr>
          <p:spPr>
            <a:xfrm>
              <a:off x="7369175" y="2268211"/>
              <a:ext cx="3933825" cy="707886"/>
            </a:xfrm>
            <a:prstGeom prst="rect">
              <a:avLst/>
            </a:prstGeom>
            <a:noFill/>
          </p:spPr>
          <p:txBody>
            <a:bodyPr wrap="square">
              <a:spAutoFit/>
            </a:bodyPr>
            <a:lstStyle/>
            <a:p>
              <a:r>
                <a:rPr lang="en-US" sz="4000" b="1" i="0" dirty="0">
                  <a:solidFill>
                    <a:schemeClr val="bg1"/>
                  </a:solidFill>
                  <a:effectLst/>
                  <a:latin typeface="Montserrat" panose="00000500000000000000" pitchFamily="2" charset="0"/>
                </a:rPr>
                <a:t>Role Of NLP</a:t>
              </a:r>
              <a:endParaRPr lang="en-IN" sz="4000" b="1" dirty="0">
                <a:solidFill>
                  <a:schemeClr val="bg1"/>
                </a:solidFill>
                <a:latin typeface="Montserrat" panose="00000500000000000000" pitchFamily="2" charset="0"/>
              </a:endParaRPr>
            </a:p>
          </p:txBody>
        </p:sp>
        <p:sp>
          <p:nvSpPr>
            <p:cNvPr id="12" name="TextBox 11">
              <a:extLst>
                <a:ext uri="{FF2B5EF4-FFF2-40B4-BE49-F238E27FC236}">
                  <a16:creationId xmlns:a16="http://schemas.microsoft.com/office/drawing/2014/main" id="{82324676-E99F-D90A-1507-61935624DF76}"/>
                </a:ext>
              </a:extLst>
            </p:cNvPr>
            <p:cNvSpPr txBox="1"/>
            <p:nvPr/>
          </p:nvSpPr>
          <p:spPr>
            <a:xfrm>
              <a:off x="7356245" y="2930483"/>
              <a:ext cx="3946756" cy="2123017"/>
            </a:xfrm>
            <a:prstGeom prst="rect">
              <a:avLst/>
            </a:prstGeom>
            <a:noFill/>
          </p:spPr>
          <p:txBody>
            <a:bodyPr wrap="square">
              <a:spAutoFit/>
            </a:bodyPr>
            <a:lstStyle/>
            <a:p>
              <a:pPr>
                <a:lnSpc>
                  <a:spcPct val="150000"/>
                </a:lnSpc>
              </a:pPr>
              <a:r>
                <a:rPr lang="en-US" b="0" i="0" dirty="0">
                  <a:solidFill>
                    <a:schemeClr val="bg1"/>
                  </a:solidFill>
                  <a:effectLst/>
                  <a:latin typeface="Montserrat" panose="00000500000000000000" pitchFamily="2" charset="0"/>
                </a:rPr>
                <a:t>Natural Language Processing (NLP) enables AI Chatbots to understand and process human language, allowing for more effective communication.</a:t>
              </a:r>
              <a:endParaRPr lang="en-IN" dirty="0">
                <a:solidFill>
                  <a:schemeClr val="bg1"/>
                </a:solidFill>
                <a:latin typeface="Montserrat" panose="00000500000000000000" pitchFamily="2" charset="0"/>
              </a:endParaRPr>
            </a:p>
          </p:txBody>
        </p:sp>
      </p:grpSp>
      <p:pic>
        <p:nvPicPr>
          <p:cNvPr id="15" name="Picture 14" descr="A picture containing screenshot, cartoon&#10;&#10;Description automatically generated">
            <a:extLst>
              <a:ext uri="{FF2B5EF4-FFF2-40B4-BE49-F238E27FC236}">
                <a16:creationId xmlns:a16="http://schemas.microsoft.com/office/drawing/2014/main" id="{9E399437-0DC1-B366-272A-23ECE28AD8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063" y="1538139"/>
            <a:ext cx="5352299" cy="4443993"/>
          </a:xfrm>
          <a:prstGeom prst="rect">
            <a:avLst/>
          </a:prstGeom>
        </p:spPr>
      </p:pic>
    </p:spTree>
    <p:extLst>
      <p:ext uri="{BB962C8B-B14F-4D97-AF65-F5344CB8AC3E}">
        <p14:creationId xmlns:p14="http://schemas.microsoft.com/office/powerpoint/2010/main" val="2616261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B7B26761-7686-E860-FC89-A3514D2DD6B5}"/>
              </a:ext>
            </a:extLst>
          </p:cNvPr>
          <p:cNvSpPr txBox="1"/>
          <p:nvPr/>
        </p:nvSpPr>
        <p:spPr>
          <a:xfrm>
            <a:off x="5813" y="700929"/>
            <a:ext cx="12180375" cy="707886"/>
          </a:xfrm>
          <a:prstGeom prst="rect">
            <a:avLst/>
          </a:prstGeom>
          <a:noFill/>
        </p:spPr>
        <p:txBody>
          <a:bodyPr wrap="square">
            <a:spAutoFit/>
          </a:bodyPr>
          <a:lstStyle/>
          <a:p>
            <a:pPr algn="ctr"/>
            <a:r>
              <a:rPr lang="en-IN" sz="4000" b="1" i="0" dirty="0">
                <a:solidFill>
                  <a:schemeClr val="bg1"/>
                </a:solidFill>
                <a:effectLst/>
                <a:latin typeface="Montserrat" panose="00000500000000000000" pitchFamily="2" charset="0"/>
              </a:rPr>
              <a:t>Design Principles For Interactions</a:t>
            </a:r>
            <a:endParaRPr lang="en-IN" sz="4000" b="1" dirty="0">
              <a:solidFill>
                <a:schemeClr val="bg1"/>
              </a:solidFill>
              <a:latin typeface="Montserrat" panose="00000500000000000000" pitchFamily="2" charset="0"/>
            </a:endParaRPr>
          </a:p>
        </p:txBody>
      </p:sp>
      <p:grpSp>
        <p:nvGrpSpPr>
          <p:cNvPr id="102" name="Group 101">
            <a:extLst>
              <a:ext uri="{FF2B5EF4-FFF2-40B4-BE49-F238E27FC236}">
                <a16:creationId xmlns:a16="http://schemas.microsoft.com/office/drawing/2014/main" id="{CC5FF494-F9B7-EC79-60BE-53FE88DC36C1}"/>
              </a:ext>
            </a:extLst>
          </p:cNvPr>
          <p:cNvGrpSpPr/>
          <p:nvPr/>
        </p:nvGrpSpPr>
        <p:grpSpPr>
          <a:xfrm>
            <a:off x="1350253" y="1971216"/>
            <a:ext cx="4601287" cy="676733"/>
            <a:chOff x="1350253" y="1971216"/>
            <a:chExt cx="4601287" cy="676733"/>
          </a:xfrm>
        </p:grpSpPr>
        <p:sp>
          <p:nvSpPr>
            <p:cNvPr id="50" name="Rectangle: Top Corners Rounded 49">
              <a:extLst>
                <a:ext uri="{FF2B5EF4-FFF2-40B4-BE49-F238E27FC236}">
                  <a16:creationId xmlns:a16="http://schemas.microsoft.com/office/drawing/2014/main" id="{8E25D51D-7F5A-A4EB-6034-10B5DB7DDA11}"/>
                </a:ext>
              </a:extLst>
            </p:cNvPr>
            <p:cNvSpPr/>
            <p:nvPr/>
          </p:nvSpPr>
          <p:spPr>
            <a:xfrm rot="5400000" flipH="1">
              <a:off x="3443181" y="139591"/>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dirty="0">
                <a:solidFill>
                  <a:schemeClr val="tx1"/>
                </a:solidFill>
              </a:endParaRPr>
            </a:p>
          </p:txBody>
        </p:sp>
        <p:sp>
          <p:nvSpPr>
            <p:cNvPr id="47" name="Rectangle: Rounded Corners 46">
              <a:extLst>
                <a:ext uri="{FF2B5EF4-FFF2-40B4-BE49-F238E27FC236}">
                  <a16:creationId xmlns:a16="http://schemas.microsoft.com/office/drawing/2014/main" id="{57C755BD-07C6-216D-5991-C349D698E3E9}"/>
                </a:ext>
              </a:extLst>
            </p:cNvPr>
            <p:cNvSpPr/>
            <p:nvPr/>
          </p:nvSpPr>
          <p:spPr>
            <a:xfrm rot="2700000">
              <a:off x="1350253" y="2048261"/>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dirty="0"/>
            </a:p>
          </p:txBody>
        </p:sp>
        <p:sp>
          <p:nvSpPr>
            <p:cNvPr id="81" name="TextBox 80">
              <a:extLst>
                <a:ext uri="{FF2B5EF4-FFF2-40B4-BE49-F238E27FC236}">
                  <a16:creationId xmlns:a16="http://schemas.microsoft.com/office/drawing/2014/main" id="{69FA53B5-2C85-5963-7538-FD9BA088436C}"/>
                </a:ext>
              </a:extLst>
            </p:cNvPr>
            <p:cNvSpPr txBox="1"/>
            <p:nvPr/>
          </p:nvSpPr>
          <p:spPr>
            <a:xfrm>
              <a:off x="2226985" y="2155695"/>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User-</a:t>
              </a:r>
              <a:r>
                <a:rPr lang="en-IN" sz="1400" b="0" i="0" dirty="0" err="1">
                  <a:solidFill>
                    <a:schemeClr val="bg1"/>
                  </a:solidFill>
                  <a:effectLst/>
                  <a:latin typeface="Montserrat" panose="00000500000000000000" pitchFamily="2" charset="0"/>
                </a:rPr>
                <a:t>Centered</a:t>
              </a:r>
              <a:r>
                <a:rPr lang="en-IN" sz="1400" b="0" i="0" dirty="0">
                  <a:solidFill>
                    <a:schemeClr val="bg1"/>
                  </a:solidFill>
                  <a:effectLst/>
                  <a:latin typeface="Montserrat" panose="00000500000000000000" pitchFamily="2" charset="0"/>
                </a:rPr>
                <a:t> Design</a:t>
              </a:r>
              <a:endParaRPr lang="en-IN" sz="1400" dirty="0">
                <a:solidFill>
                  <a:schemeClr val="bg1"/>
                </a:solidFill>
                <a:latin typeface="Montserrat" panose="00000500000000000000" pitchFamily="2" charset="0"/>
              </a:endParaRPr>
            </a:p>
          </p:txBody>
        </p:sp>
        <p:sp>
          <p:nvSpPr>
            <p:cNvPr id="92" name="TextBox 91">
              <a:extLst>
                <a:ext uri="{FF2B5EF4-FFF2-40B4-BE49-F238E27FC236}">
                  <a16:creationId xmlns:a16="http://schemas.microsoft.com/office/drawing/2014/main" id="{07E5994B-D00C-3220-1C13-2F6D7F81BDEF}"/>
                </a:ext>
              </a:extLst>
            </p:cNvPr>
            <p:cNvSpPr txBox="1"/>
            <p:nvPr/>
          </p:nvSpPr>
          <p:spPr>
            <a:xfrm>
              <a:off x="1375395" y="2109509"/>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1</a:t>
              </a:r>
              <a:endParaRPr lang="en-IN" sz="2000" b="1" dirty="0">
                <a:solidFill>
                  <a:schemeClr val="bg1"/>
                </a:solidFill>
                <a:latin typeface="Montserrat" panose="00000500000000000000" pitchFamily="2" charset="0"/>
              </a:endParaRPr>
            </a:p>
          </p:txBody>
        </p:sp>
      </p:grpSp>
      <p:grpSp>
        <p:nvGrpSpPr>
          <p:cNvPr id="103" name="Group 102">
            <a:extLst>
              <a:ext uri="{FF2B5EF4-FFF2-40B4-BE49-F238E27FC236}">
                <a16:creationId xmlns:a16="http://schemas.microsoft.com/office/drawing/2014/main" id="{DA17EA3B-37F0-01CC-A4BA-002E5EA0FAEC}"/>
              </a:ext>
            </a:extLst>
          </p:cNvPr>
          <p:cNvGrpSpPr/>
          <p:nvPr/>
        </p:nvGrpSpPr>
        <p:grpSpPr>
          <a:xfrm>
            <a:off x="1350253" y="2848425"/>
            <a:ext cx="4601287" cy="676733"/>
            <a:chOff x="1350253" y="2848425"/>
            <a:chExt cx="4601287" cy="676733"/>
          </a:xfrm>
        </p:grpSpPr>
        <p:sp>
          <p:nvSpPr>
            <p:cNvPr id="56" name="Rectangle: Top Corners Rounded 55">
              <a:extLst>
                <a:ext uri="{FF2B5EF4-FFF2-40B4-BE49-F238E27FC236}">
                  <a16:creationId xmlns:a16="http://schemas.microsoft.com/office/drawing/2014/main" id="{3F2A27A7-8FE9-BCBF-917A-21D14A2FE087}"/>
                </a:ext>
              </a:extLst>
            </p:cNvPr>
            <p:cNvSpPr/>
            <p:nvPr/>
          </p:nvSpPr>
          <p:spPr>
            <a:xfrm rot="5400000" flipH="1">
              <a:off x="3443181" y="1016800"/>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57" name="Rectangle: Rounded Corners 56">
              <a:extLst>
                <a:ext uri="{FF2B5EF4-FFF2-40B4-BE49-F238E27FC236}">
                  <a16:creationId xmlns:a16="http://schemas.microsoft.com/office/drawing/2014/main" id="{95659059-072A-E9A9-AFA1-5F7F15BD5CDC}"/>
                </a:ext>
              </a:extLst>
            </p:cNvPr>
            <p:cNvSpPr/>
            <p:nvPr/>
          </p:nvSpPr>
          <p:spPr>
            <a:xfrm rot="2700000">
              <a:off x="1350253" y="2925470"/>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3" name="TextBox 82">
              <a:extLst>
                <a:ext uri="{FF2B5EF4-FFF2-40B4-BE49-F238E27FC236}">
                  <a16:creationId xmlns:a16="http://schemas.microsoft.com/office/drawing/2014/main" id="{34BF6F76-4257-8C87-4845-163A9ABF303C}"/>
                </a:ext>
              </a:extLst>
            </p:cNvPr>
            <p:cNvSpPr txBox="1"/>
            <p:nvPr/>
          </p:nvSpPr>
          <p:spPr>
            <a:xfrm>
              <a:off x="2226985" y="3032904"/>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Clarity and Simplicity</a:t>
              </a:r>
              <a:endParaRPr lang="en-IN" sz="1400" dirty="0">
                <a:solidFill>
                  <a:schemeClr val="bg1"/>
                </a:solidFill>
                <a:latin typeface="Montserrat" panose="00000500000000000000" pitchFamily="2" charset="0"/>
              </a:endParaRPr>
            </a:p>
          </p:txBody>
        </p:sp>
        <p:sp>
          <p:nvSpPr>
            <p:cNvPr id="93" name="TextBox 92">
              <a:extLst>
                <a:ext uri="{FF2B5EF4-FFF2-40B4-BE49-F238E27FC236}">
                  <a16:creationId xmlns:a16="http://schemas.microsoft.com/office/drawing/2014/main" id="{9374945B-2917-72BF-8E01-0E15C029835C}"/>
                </a:ext>
              </a:extLst>
            </p:cNvPr>
            <p:cNvSpPr txBox="1"/>
            <p:nvPr/>
          </p:nvSpPr>
          <p:spPr>
            <a:xfrm>
              <a:off x="1375395" y="2986718"/>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2</a:t>
              </a:r>
              <a:endParaRPr lang="en-IN" sz="2000" b="1" dirty="0">
                <a:solidFill>
                  <a:schemeClr val="bg1"/>
                </a:solidFill>
                <a:latin typeface="Montserrat" panose="00000500000000000000" pitchFamily="2" charset="0"/>
              </a:endParaRPr>
            </a:p>
          </p:txBody>
        </p:sp>
      </p:grpSp>
      <p:grpSp>
        <p:nvGrpSpPr>
          <p:cNvPr id="104" name="Group 103">
            <a:extLst>
              <a:ext uri="{FF2B5EF4-FFF2-40B4-BE49-F238E27FC236}">
                <a16:creationId xmlns:a16="http://schemas.microsoft.com/office/drawing/2014/main" id="{1E7210E6-C30E-0918-3ED2-87FFD63F36D4}"/>
              </a:ext>
            </a:extLst>
          </p:cNvPr>
          <p:cNvGrpSpPr/>
          <p:nvPr/>
        </p:nvGrpSpPr>
        <p:grpSpPr>
          <a:xfrm>
            <a:off x="1350253" y="3725634"/>
            <a:ext cx="4601287" cy="676733"/>
            <a:chOff x="1350253" y="3725634"/>
            <a:chExt cx="4601287" cy="676733"/>
          </a:xfrm>
        </p:grpSpPr>
        <p:sp>
          <p:nvSpPr>
            <p:cNvPr id="62" name="Rectangle: Top Corners Rounded 61">
              <a:extLst>
                <a:ext uri="{FF2B5EF4-FFF2-40B4-BE49-F238E27FC236}">
                  <a16:creationId xmlns:a16="http://schemas.microsoft.com/office/drawing/2014/main" id="{C0E4AA6E-A13E-DDB5-8888-A298126474B8}"/>
                </a:ext>
              </a:extLst>
            </p:cNvPr>
            <p:cNvSpPr/>
            <p:nvPr/>
          </p:nvSpPr>
          <p:spPr>
            <a:xfrm rot="5400000" flipH="1">
              <a:off x="3443181" y="1894009"/>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63" name="Rectangle: Rounded Corners 62">
              <a:extLst>
                <a:ext uri="{FF2B5EF4-FFF2-40B4-BE49-F238E27FC236}">
                  <a16:creationId xmlns:a16="http://schemas.microsoft.com/office/drawing/2014/main" id="{E0D56E10-8EBB-A46D-C03A-8C1B49800278}"/>
                </a:ext>
              </a:extLst>
            </p:cNvPr>
            <p:cNvSpPr/>
            <p:nvPr/>
          </p:nvSpPr>
          <p:spPr>
            <a:xfrm rot="2700000">
              <a:off x="1350253" y="3802679"/>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4" name="TextBox 83">
              <a:extLst>
                <a:ext uri="{FF2B5EF4-FFF2-40B4-BE49-F238E27FC236}">
                  <a16:creationId xmlns:a16="http://schemas.microsoft.com/office/drawing/2014/main" id="{A63F11E2-1AE3-B1E7-6AFA-F8C32EFB24D0}"/>
                </a:ext>
              </a:extLst>
            </p:cNvPr>
            <p:cNvSpPr txBox="1"/>
            <p:nvPr/>
          </p:nvSpPr>
          <p:spPr>
            <a:xfrm>
              <a:off x="2226985" y="3910113"/>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Consistency</a:t>
              </a:r>
              <a:endParaRPr lang="en-IN" sz="1400" dirty="0">
                <a:solidFill>
                  <a:schemeClr val="bg1"/>
                </a:solidFill>
                <a:latin typeface="Montserrat" panose="00000500000000000000" pitchFamily="2" charset="0"/>
              </a:endParaRPr>
            </a:p>
          </p:txBody>
        </p:sp>
        <p:sp>
          <p:nvSpPr>
            <p:cNvPr id="94" name="TextBox 93">
              <a:extLst>
                <a:ext uri="{FF2B5EF4-FFF2-40B4-BE49-F238E27FC236}">
                  <a16:creationId xmlns:a16="http://schemas.microsoft.com/office/drawing/2014/main" id="{B4D3FFD8-FB40-1ECA-0F4D-F394E31EEC50}"/>
                </a:ext>
              </a:extLst>
            </p:cNvPr>
            <p:cNvSpPr txBox="1"/>
            <p:nvPr/>
          </p:nvSpPr>
          <p:spPr>
            <a:xfrm>
              <a:off x="1375395" y="3863927"/>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3</a:t>
              </a:r>
              <a:endParaRPr lang="en-IN" sz="2000" b="1" dirty="0">
                <a:solidFill>
                  <a:schemeClr val="bg1"/>
                </a:solidFill>
                <a:latin typeface="Montserrat" panose="00000500000000000000" pitchFamily="2" charset="0"/>
              </a:endParaRPr>
            </a:p>
          </p:txBody>
        </p:sp>
      </p:grpSp>
      <p:grpSp>
        <p:nvGrpSpPr>
          <p:cNvPr id="105" name="Group 104">
            <a:extLst>
              <a:ext uri="{FF2B5EF4-FFF2-40B4-BE49-F238E27FC236}">
                <a16:creationId xmlns:a16="http://schemas.microsoft.com/office/drawing/2014/main" id="{4B11B99A-B9A8-A537-A1C2-ED78445DAEDB}"/>
              </a:ext>
            </a:extLst>
          </p:cNvPr>
          <p:cNvGrpSpPr/>
          <p:nvPr/>
        </p:nvGrpSpPr>
        <p:grpSpPr>
          <a:xfrm>
            <a:off x="1350253" y="4602843"/>
            <a:ext cx="4601287" cy="676733"/>
            <a:chOff x="1350253" y="4602843"/>
            <a:chExt cx="4601287" cy="676733"/>
          </a:xfrm>
        </p:grpSpPr>
        <p:sp>
          <p:nvSpPr>
            <p:cNvPr id="68" name="Rectangle: Top Corners Rounded 67">
              <a:extLst>
                <a:ext uri="{FF2B5EF4-FFF2-40B4-BE49-F238E27FC236}">
                  <a16:creationId xmlns:a16="http://schemas.microsoft.com/office/drawing/2014/main" id="{5C35F876-EAA3-006E-556F-4D45808EDB72}"/>
                </a:ext>
              </a:extLst>
            </p:cNvPr>
            <p:cNvSpPr/>
            <p:nvPr/>
          </p:nvSpPr>
          <p:spPr>
            <a:xfrm rot="5400000" flipH="1">
              <a:off x="3443181" y="2771218"/>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69" name="Rectangle: Rounded Corners 68">
              <a:extLst>
                <a:ext uri="{FF2B5EF4-FFF2-40B4-BE49-F238E27FC236}">
                  <a16:creationId xmlns:a16="http://schemas.microsoft.com/office/drawing/2014/main" id="{417202CA-211E-807D-6977-8FF7BEFE385E}"/>
                </a:ext>
              </a:extLst>
            </p:cNvPr>
            <p:cNvSpPr/>
            <p:nvPr/>
          </p:nvSpPr>
          <p:spPr>
            <a:xfrm rot="2700000">
              <a:off x="1350253" y="4679888"/>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5" name="TextBox 84">
              <a:extLst>
                <a:ext uri="{FF2B5EF4-FFF2-40B4-BE49-F238E27FC236}">
                  <a16:creationId xmlns:a16="http://schemas.microsoft.com/office/drawing/2014/main" id="{B673AEDF-E403-B1E6-BC6E-3C7E4CBA14F1}"/>
                </a:ext>
              </a:extLst>
            </p:cNvPr>
            <p:cNvSpPr txBox="1"/>
            <p:nvPr/>
          </p:nvSpPr>
          <p:spPr>
            <a:xfrm>
              <a:off x="2226985" y="4787322"/>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Feedback and Responsiveness</a:t>
              </a:r>
              <a:endParaRPr lang="en-IN" sz="1400" dirty="0">
                <a:solidFill>
                  <a:schemeClr val="bg1"/>
                </a:solidFill>
                <a:latin typeface="Montserrat" panose="00000500000000000000" pitchFamily="2" charset="0"/>
              </a:endParaRPr>
            </a:p>
          </p:txBody>
        </p:sp>
        <p:sp>
          <p:nvSpPr>
            <p:cNvPr id="95" name="TextBox 94">
              <a:extLst>
                <a:ext uri="{FF2B5EF4-FFF2-40B4-BE49-F238E27FC236}">
                  <a16:creationId xmlns:a16="http://schemas.microsoft.com/office/drawing/2014/main" id="{6D7444E3-BA4A-95CB-EAF5-429B01C1408A}"/>
                </a:ext>
              </a:extLst>
            </p:cNvPr>
            <p:cNvSpPr txBox="1"/>
            <p:nvPr/>
          </p:nvSpPr>
          <p:spPr>
            <a:xfrm>
              <a:off x="1375395" y="4741136"/>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4</a:t>
              </a:r>
              <a:endParaRPr lang="en-IN" sz="2000" b="1" dirty="0">
                <a:solidFill>
                  <a:schemeClr val="bg1"/>
                </a:solidFill>
                <a:latin typeface="Montserrat" panose="00000500000000000000" pitchFamily="2" charset="0"/>
              </a:endParaRPr>
            </a:p>
          </p:txBody>
        </p:sp>
      </p:grpSp>
      <p:grpSp>
        <p:nvGrpSpPr>
          <p:cNvPr id="106" name="Group 105">
            <a:extLst>
              <a:ext uri="{FF2B5EF4-FFF2-40B4-BE49-F238E27FC236}">
                <a16:creationId xmlns:a16="http://schemas.microsoft.com/office/drawing/2014/main" id="{97257F04-D888-EA35-672F-2AB53712E0DF}"/>
              </a:ext>
            </a:extLst>
          </p:cNvPr>
          <p:cNvGrpSpPr/>
          <p:nvPr/>
        </p:nvGrpSpPr>
        <p:grpSpPr>
          <a:xfrm>
            <a:off x="1350253" y="5480051"/>
            <a:ext cx="4601287" cy="676733"/>
            <a:chOff x="1350253" y="5480051"/>
            <a:chExt cx="4601287" cy="676733"/>
          </a:xfrm>
        </p:grpSpPr>
        <p:sp>
          <p:nvSpPr>
            <p:cNvPr id="74" name="Rectangle: Top Corners Rounded 73">
              <a:extLst>
                <a:ext uri="{FF2B5EF4-FFF2-40B4-BE49-F238E27FC236}">
                  <a16:creationId xmlns:a16="http://schemas.microsoft.com/office/drawing/2014/main" id="{AC7BC526-3176-1393-EED3-2787EBF8E923}"/>
                </a:ext>
              </a:extLst>
            </p:cNvPr>
            <p:cNvSpPr/>
            <p:nvPr/>
          </p:nvSpPr>
          <p:spPr>
            <a:xfrm rot="5400000" flipH="1">
              <a:off x="3443181" y="3648426"/>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75" name="Rectangle: Rounded Corners 74">
              <a:extLst>
                <a:ext uri="{FF2B5EF4-FFF2-40B4-BE49-F238E27FC236}">
                  <a16:creationId xmlns:a16="http://schemas.microsoft.com/office/drawing/2014/main" id="{22A420E7-8EBB-18A4-B353-D70CB999E926}"/>
                </a:ext>
              </a:extLst>
            </p:cNvPr>
            <p:cNvSpPr/>
            <p:nvPr/>
          </p:nvSpPr>
          <p:spPr>
            <a:xfrm rot="2700000">
              <a:off x="1350253" y="5557096"/>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6" name="TextBox 85">
              <a:extLst>
                <a:ext uri="{FF2B5EF4-FFF2-40B4-BE49-F238E27FC236}">
                  <a16:creationId xmlns:a16="http://schemas.microsoft.com/office/drawing/2014/main" id="{2ED2BBCB-560D-983E-14C5-5A4A526F5738}"/>
                </a:ext>
              </a:extLst>
            </p:cNvPr>
            <p:cNvSpPr txBox="1"/>
            <p:nvPr/>
          </p:nvSpPr>
          <p:spPr>
            <a:xfrm>
              <a:off x="2226985" y="5664530"/>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Contextual Relevance</a:t>
              </a:r>
              <a:endParaRPr lang="en-IN" sz="1400" dirty="0">
                <a:solidFill>
                  <a:schemeClr val="bg1"/>
                </a:solidFill>
                <a:latin typeface="Montserrat" panose="00000500000000000000" pitchFamily="2" charset="0"/>
              </a:endParaRPr>
            </a:p>
          </p:txBody>
        </p:sp>
        <p:sp>
          <p:nvSpPr>
            <p:cNvPr id="96" name="TextBox 95">
              <a:extLst>
                <a:ext uri="{FF2B5EF4-FFF2-40B4-BE49-F238E27FC236}">
                  <a16:creationId xmlns:a16="http://schemas.microsoft.com/office/drawing/2014/main" id="{1A98C5BD-5533-2C92-C9C3-662028243A7C}"/>
                </a:ext>
              </a:extLst>
            </p:cNvPr>
            <p:cNvSpPr txBox="1"/>
            <p:nvPr/>
          </p:nvSpPr>
          <p:spPr>
            <a:xfrm>
              <a:off x="1375395" y="5618344"/>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5</a:t>
              </a:r>
              <a:endParaRPr lang="en-IN" sz="2000" b="1" dirty="0">
                <a:solidFill>
                  <a:schemeClr val="bg1"/>
                </a:solidFill>
                <a:latin typeface="Montserrat" panose="00000500000000000000" pitchFamily="2" charset="0"/>
              </a:endParaRPr>
            </a:p>
          </p:txBody>
        </p:sp>
      </p:grpSp>
      <p:grpSp>
        <p:nvGrpSpPr>
          <p:cNvPr id="111" name="Group 110">
            <a:extLst>
              <a:ext uri="{FF2B5EF4-FFF2-40B4-BE49-F238E27FC236}">
                <a16:creationId xmlns:a16="http://schemas.microsoft.com/office/drawing/2014/main" id="{711434D6-BB1E-CFE5-A1F4-9E07AEED5B26}"/>
              </a:ext>
            </a:extLst>
          </p:cNvPr>
          <p:cNvGrpSpPr/>
          <p:nvPr/>
        </p:nvGrpSpPr>
        <p:grpSpPr>
          <a:xfrm>
            <a:off x="6747753" y="1971216"/>
            <a:ext cx="4601287" cy="676733"/>
            <a:chOff x="6747753" y="1971216"/>
            <a:chExt cx="4601287" cy="676733"/>
          </a:xfrm>
        </p:grpSpPr>
        <p:sp>
          <p:nvSpPr>
            <p:cNvPr id="53" name="Rectangle: Top Corners Rounded 52">
              <a:extLst>
                <a:ext uri="{FF2B5EF4-FFF2-40B4-BE49-F238E27FC236}">
                  <a16:creationId xmlns:a16="http://schemas.microsoft.com/office/drawing/2014/main" id="{DC608870-47F2-A8E2-59A3-48231C463F91}"/>
                </a:ext>
              </a:extLst>
            </p:cNvPr>
            <p:cNvSpPr/>
            <p:nvPr/>
          </p:nvSpPr>
          <p:spPr>
            <a:xfrm rot="5400000" flipH="1">
              <a:off x="8840681" y="139591"/>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54" name="Rectangle: Rounded Corners 53">
              <a:extLst>
                <a:ext uri="{FF2B5EF4-FFF2-40B4-BE49-F238E27FC236}">
                  <a16:creationId xmlns:a16="http://schemas.microsoft.com/office/drawing/2014/main" id="{DBCA1C10-2384-5861-7BC2-A8242A83A1D6}"/>
                </a:ext>
              </a:extLst>
            </p:cNvPr>
            <p:cNvSpPr/>
            <p:nvPr/>
          </p:nvSpPr>
          <p:spPr>
            <a:xfrm rot="2700000">
              <a:off x="6747753" y="2048261"/>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7" name="TextBox 86">
              <a:extLst>
                <a:ext uri="{FF2B5EF4-FFF2-40B4-BE49-F238E27FC236}">
                  <a16:creationId xmlns:a16="http://schemas.microsoft.com/office/drawing/2014/main" id="{5C748C63-2DA1-6E9A-5378-64028CF3A987}"/>
                </a:ext>
              </a:extLst>
            </p:cNvPr>
            <p:cNvSpPr txBox="1"/>
            <p:nvPr/>
          </p:nvSpPr>
          <p:spPr>
            <a:xfrm>
              <a:off x="7624485" y="2155695"/>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Accessibility and Inclusivity</a:t>
              </a:r>
              <a:endParaRPr lang="en-IN" sz="1400" dirty="0">
                <a:solidFill>
                  <a:schemeClr val="bg1"/>
                </a:solidFill>
                <a:latin typeface="Montserrat" panose="00000500000000000000" pitchFamily="2" charset="0"/>
              </a:endParaRPr>
            </a:p>
          </p:txBody>
        </p:sp>
        <p:sp>
          <p:nvSpPr>
            <p:cNvPr id="97" name="TextBox 96">
              <a:extLst>
                <a:ext uri="{FF2B5EF4-FFF2-40B4-BE49-F238E27FC236}">
                  <a16:creationId xmlns:a16="http://schemas.microsoft.com/office/drawing/2014/main" id="{6E834F62-18C9-B789-E3A1-CA94BD0066B6}"/>
                </a:ext>
              </a:extLst>
            </p:cNvPr>
            <p:cNvSpPr txBox="1"/>
            <p:nvPr/>
          </p:nvSpPr>
          <p:spPr>
            <a:xfrm>
              <a:off x="6772895" y="2109509"/>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6</a:t>
              </a:r>
              <a:endParaRPr lang="en-IN" sz="2000" b="1" dirty="0">
                <a:solidFill>
                  <a:schemeClr val="bg1"/>
                </a:solidFill>
                <a:latin typeface="Montserrat" panose="00000500000000000000" pitchFamily="2" charset="0"/>
              </a:endParaRPr>
            </a:p>
          </p:txBody>
        </p:sp>
      </p:grpSp>
      <p:grpSp>
        <p:nvGrpSpPr>
          <p:cNvPr id="110" name="Group 109">
            <a:extLst>
              <a:ext uri="{FF2B5EF4-FFF2-40B4-BE49-F238E27FC236}">
                <a16:creationId xmlns:a16="http://schemas.microsoft.com/office/drawing/2014/main" id="{EE08C7AA-35C5-F9EB-D65C-55527760F29F}"/>
              </a:ext>
            </a:extLst>
          </p:cNvPr>
          <p:cNvGrpSpPr/>
          <p:nvPr/>
        </p:nvGrpSpPr>
        <p:grpSpPr>
          <a:xfrm>
            <a:off x="6747753" y="2848425"/>
            <a:ext cx="4601287" cy="676733"/>
            <a:chOff x="6747753" y="2848425"/>
            <a:chExt cx="4601287" cy="676733"/>
          </a:xfrm>
        </p:grpSpPr>
        <p:sp>
          <p:nvSpPr>
            <p:cNvPr id="59" name="Rectangle: Top Corners Rounded 58">
              <a:extLst>
                <a:ext uri="{FF2B5EF4-FFF2-40B4-BE49-F238E27FC236}">
                  <a16:creationId xmlns:a16="http://schemas.microsoft.com/office/drawing/2014/main" id="{55DE7237-186A-F429-F593-F771982CCCB7}"/>
                </a:ext>
              </a:extLst>
            </p:cNvPr>
            <p:cNvSpPr/>
            <p:nvPr/>
          </p:nvSpPr>
          <p:spPr>
            <a:xfrm rot="5400000" flipH="1">
              <a:off x="8840681" y="1016800"/>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60" name="Rectangle: Rounded Corners 59">
              <a:extLst>
                <a:ext uri="{FF2B5EF4-FFF2-40B4-BE49-F238E27FC236}">
                  <a16:creationId xmlns:a16="http://schemas.microsoft.com/office/drawing/2014/main" id="{E7C4FC9A-0E0D-72D2-3272-6AFB401F060D}"/>
                </a:ext>
              </a:extLst>
            </p:cNvPr>
            <p:cNvSpPr/>
            <p:nvPr/>
          </p:nvSpPr>
          <p:spPr>
            <a:xfrm rot="2700000">
              <a:off x="6747753" y="2925470"/>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8" name="TextBox 87">
              <a:extLst>
                <a:ext uri="{FF2B5EF4-FFF2-40B4-BE49-F238E27FC236}">
                  <a16:creationId xmlns:a16="http://schemas.microsoft.com/office/drawing/2014/main" id="{F3149B0F-B39C-FC49-70D8-D0DF608AA6E4}"/>
                </a:ext>
              </a:extLst>
            </p:cNvPr>
            <p:cNvSpPr txBox="1"/>
            <p:nvPr/>
          </p:nvSpPr>
          <p:spPr>
            <a:xfrm>
              <a:off x="7624485" y="3032904"/>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Learnability</a:t>
              </a:r>
              <a:endParaRPr lang="en-IN" sz="1400" dirty="0">
                <a:solidFill>
                  <a:schemeClr val="bg1"/>
                </a:solidFill>
                <a:latin typeface="Montserrat" panose="00000500000000000000" pitchFamily="2" charset="0"/>
              </a:endParaRPr>
            </a:p>
          </p:txBody>
        </p:sp>
        <p:sp>
          <p:nvSpPr>
            <p:cNvPr id="98" name="TextBox 97">
              <a:extLst>
                <a:ext uri="{FF2B5EF4-FFF2-40B4-BE49-F238E27FC236}">
                  <a16:creationId xmlns:a16="http://schemas.microsoft.com/office/drawing/2014/main" id="{3C81B29F-57C9-99E6-48B3-887F6DBFE1CE}"/>
                </a:ext>
              </a:extLst>
            </p:cNvPr>
            <p:cNvSpPr txBox="1"/>
            <p:nvPr/>
          </p:nvSpPr>
          <p:spPr>
            <a:xfrm>
              <a:off x="6772895" y="2986718"/>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7</a:t>
              </a:r>
              <a:endParaRPr lang="en-IN" sz="2000" b="1" dirty="0">
                <a:solidFill>
                  <a:schemeClr val="bg1"/>
                </a:solidFill>
                <a:latin typeface="Montserrat" panose="00000500000000000000" pitchFamily="2" charset="0"/>
              </a:endParaRPr>
            </a:p>
          </p:txBody>
        </p:sp>
      </p:grpSp>
      <p:grpSp>
        <p:nvGrpSpPr>
          <p:cNvPr id="109" name="Group 108">
            <a:extLst>
              <a:ext uri="{FF2B5EF4-FFF2-40B4-BE49-F238E27FC236}">
                <a16:creationId xmlns:a16="http://schemas.microsoft.com/office/drawing/2014/main" id="{015B8EC0-3CA3-25C2-CF7F-56C8CA55DE54}"/>
              </a:ext>
            </a:extLst>
          </p:cNvPr>
          <p:cNvGrpSpPr/>
          <p:nvPr/>
        </p:nvGrpSpPr>
        <p:grpSpPr>
          <a:xfrm>
            <a:off x="6747753" y="3725634"/>
            <a:ext cx="4601287" cy="676733"/>
            <a:chOff x="6747753" y="3725634"/>
            <a:chExt cx="4601287" cy="676733"/>
          </a:xfrm>
        </p:grpSpPr>
        <p:sp>
          <p:nvSpPr>
            <p:cNvPr id="65" name="Rectangle: Top Corners Rounded 64">
              <a:extLst>
                <a:ext uri="{FF2B5EF4-FFF2-40B4-BE49-F238E27FC236}">
                  <a16:creationId xmlns:a16="http://schemas.microsoft.com/office/drawing/2014/main" id="{02E4F761-2D0C-0FB5-5852-DC5CA7E2E63B}"/>
                </a:ext>
              </a:extLst>
            </p:cNvPr>
            <p:cNvSpPr/>
            <p:nvPr/>
          </p:nvSpPr>
          <p:spPr>
            <a:xfrm rot="5400000" flipH="1">
              <a:off x="8840681" y="1894009"/>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66" name="Rectangle: Rounded Corners 65">
              <a:extLst>
                <a:ext uri="{FF2B5EF4-FFF2-40B4-BE49-F238E27FC236}">
                  <a16:creationId xmlns:a16="http://schemas.microsoft.com/office/drawing/2014/main" id="{1D52C68E-60D8-4EBB-7A88-062508D06266}"/>
                </a:ext>
              </a:extLst>
            </p:cNvPr>
            <p:cNvSpPr/>
            <p:nvPr/>
          </p:nvSpPr>
          <p:spPr>
            <a:xfrm rot="2700000">
              <a:off x="6747753" y="3802679"/>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89" name="TextBox 88">
              <a:extLst>
                <a:ext uri="{FF2B5EF4-FFF2-40B4-BE49-F238E27FC236}">
                  <a16:creationId xmlns:a16="http://schemas.microsoft.com/office/drawing/2014/main" id="{45F6A358-D15B-8403-7B62-C9DB656E2EFE}"/>
                </a:ext>
              </a:extLst>
            </p:cNvPr>
            <p:cNvSpPr txBox="1"/>
            <p:nvPr/>
          </p:nvSpPr>
          <p:spPr>
            <a:xfrm>
              <a:off x="7624485" y="3910113"/>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Flexibility and Control</a:t>
              </a:r>
              <a:endParaRPr lang="en-IN" sz="1400" dirty="0">
                <a:solidFill>
                  <a:schemeClr val="bg1"/>
                </a:solidFill>
                <a:latin typeface="Montserrat" panose="00000500000000000000" pitchFamily="2" charset="0"/>
              </a:endParaRPr>
            </a:p>
          </p:txBody>
        </p:sp>
        <p:sp>
          <p:nvSpPr>
            <p:cNvPr id="99" name="TextBox 98">
              <a:extLst>
                <a:ext uri="{FF2B5EF4-FFF2-40B4-BE49-F238E27FC236}">
                  <a16:creationId xmlns:a16="http://schemas.microsoft.com/office/drawing/2014/main" id="{5D6B6490-9A82-E9C5-8ED5-DB2DC964656E}"/>
                </a:ext>
              </a:extLst>
            </p:cNvPr>
            <p:cNvSpPr txBox="1"/>
            <p:nvPr/>
          </p:nvSpPr>
          <p:spPr>
            <a:xfrm>
              <a:off x="6772895" y="3863927"/>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8</a:t>
              </a:r>
              <a:endParaRPr lang="en-IN" sz="2000" b="1" dirty="0">
                <a:solidFill>
                  <a:schemeClr val="bg1"/>
                </a:solidFill>
                <a:latin typeface="Montserrat" panose="00000500000000000000" pitchFamily="2" charset="0"/>
              </a:endParaRPr>
            </a:p>
          </p:txBody>
        </p:sp>
      </p:grpSp>
      <p:grpSp>
        <p:nvGrpSpPr>
          <p:cNvPr id="108" name="Group 107">
            <a:extLst>
              <a:ext uri="{FF2B5EF4-FFF2-40B4-BE49-F238E27FC236}">
                <a16:creationId xmlns:a16="http://schemas.microsoft.com/office/drawing/2014/main" id="{EA62506C-F2D3-F7D7-65A2-5F29694CC1DC}"/>
              </a:ext>
            </a:extLst>
          </p:cNvPr>
          <p:cNvGrpSpPr/>
          <p:nvPr/>
        </p:nvGrpSpPr>
        <p:grpSpPr>
          <a:xfrm>
            <a:off x="6747753" y="4602843"/>
            <a:ext cx="4601287" cy="676733"/>
            <a:chOff x="6747753" y="4602843"/>
            <a:chExt cx="4601287" cy="676733"/>
          </a:xfrm>
        </p:grpSpPr>
        <p:sp>
          <p:nvSpPr>
            <p:cNvPr id="71" name="Rectangle: Top Corners Rounded 70">
              <a:extLst>
                <a:ext uri="{FF2B5EF4-FFF2-40B4-BE49-F238E27FC236}">
                  <a16:creationId xmlns:a16="http://schemas.microsoft.com/office/drawing/2014/main" id="{40C7578D-0662-DFFE-0646-5AE4F158C888}"/>
                </a:ext>
              </a:extLst>
            </p:cNvPr>
            <p:cNvSpPr/>
            <p:nvPr/>
          </p:nvSpPr>
          <p:spPr>
            <a:xfrm rot="5400000" flipH="1">
              <a:off x="8840681" y="2771218"/>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72" name="Rectangle: Rounded Corners 71">
              <a:extLst>
                <a:ext uri="{FF2B5EF4-FFF2-40B4-BE49-F238E27FC236}">
                  <a16:creationId xmlns:a16="http://schemas.microsoft.com/office/drawing/2014/main" id="{7548863B-4ECC-2035-84A8-E01A7C668B71}"/>
                </a:ext>
              </a:extLst>
            </p:cNvPr>
            <p:cNvSpPr/>
            <p:nvPr/>
          </p:nvSpPr>
          <p:spPr>
            <a:xfrm rot="2700000">
              <a:off x="6747753" y="4679888"/>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90" name="TextBox 89">
              <a:extLst>
                <a:ext uri="{FF2B5EF4-FFF2-40B4-BE49-F238E27FC236}">
                  <a16:creationId xmlns:a16="http://schemas.microsoft.com/office/drawing/2014/main" id="{C671064A-E403-D349-9583-40E370C06D8F}"/>
                </a:ext>
              </a:extLst>
            </p:cNvPr>
            <p:cNvSpPr txBox="1"/>
            <p:nvPr/>
          </p:nvSpPr>
          <p:spPr>
            <a:xfrm>
              <a:off x="7624485" y="4787322"/>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Error Prevention and Recovery</a:t>
              </a:r>
              <a:endParaRPr lang="en-IN" sz="1400" dirty="0">
                <a:solidFill>
                  <a:schemeClr val="bg1"/>
                </a:solidFill>
                <a:latin typeface="Montserrat" panose="00000500000000000000" pitchFamily="2" charset="0"/>
              </a:endParaRPr>
            </a:p>
          </p:txBody>
        </p:sp>
        <p:sp>
          <p:nvSpPr>
            <p:cNvPr id="100" name="TextBox 99">
              <a:extLst>
                <a:ext uri="{FF2B5EF4-FFF2-40B4-BE49-F238E27FC236}">
                  <a16:creationId xmlns:a16="http://schemas.microsoft.com/office/drawing/2014/main" id="{F1302645-849C-A107-66BB-D1259790320C}"/>
                </a:ext>
              </a:extLst>
            </p:cNvPr>
            <p:cNvSpPr txBox="1"/>
            <p:nvPr/>
          </p:nvSpPr>
          <p:spPr>
            <a:xfrm>
              <a:off x="6772895" y="4741136"/>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9</a:t>
              </a:r>
              <a:endParaRPr lang="en-IN" sz="2000" b="1" dirty="0">
                <a:solidFill>
                  <a:schemeClr val="bg1"/>
                </a:solidFill>
                <a:latin typeface="Montserrat" panose="00000500000000000000" pitchFamily="2" charset="0"/>
              </a:endParaRPr>
            </a:p>
          </p:txBody>
        </p:sp>
      </p:grpSp>
      <p:grpSp>
        <p:nvGrpSpPr>
          <p:cNvPr id="107" name="Group 106">
            <a:extLst>
              <a:ext uri="{FF2B5EF4-FFF2-40B4-BE49-F238E27FC236}">
                <a16:creationId xmlns:a16="http://schemas.microsoft.com/office/drawing/2014/main" id="{8CCF4ED1-89DC-DBF5-F3D8-8B653BB6B4ED}"/>
              </a:ext>
            </a:extLst>
          </p:cNvPr>
          <p:cNvGrpSpPr/>
          <p:nvPr/>
        </p:nvGrpSpPr>
        <p:grpSpPr>
          <a:xfrm>
            <a:off x="6747753" y="5480051"/>
            <a:ext cx="4601287" cy="676733"/>
            <a:chOff x="6747753" y="5480051"/>
            <a:chExt cx="4601287" cy="676733"/>
          </a:xfrm>
        </p:grpSpPr>
        <p:sp>
          <p:nvSpPr>
            <p:cNvPr id="77" name="Rectangle: Top Corners Rounded 76">
              <a:extLst>
                <a:ext uri="{FF2B5EF4-FFF2-40B4-BE49-F238E27FC236}">
                  <a16:creationId xmlns:a16="http://schemas.microsoft.com/office/drawing/2014/main" id="{5BDC3B1E-72B4-FE8F-E766-112B6BCE8EA2}"/>
                </a:ext>
              </a:extLst>
            </p:cNvPr>
            <p:cNvSpPr/>
            <p:nvPr/>
          </p:nvSpPr>
          <p:spPr>
            <a:xfrm rot="5400000" flipH="1">
              <a:off x="8840681" y="3648426"/>
              <a:ext cx="676733" cy="4339984"/>
            </a:xfrm>
            <a:prstGeom prst="round2SameRect">
              <a:avLst/>
            </a:prstGeom>
            <a:solidFill>
              <a:schemeClr val="bg1">
                <a:alpha val="8000"/>
              </a:schemeClr>
            </a:solidFill>
            <a:ln w="2709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solidFill>
                  <a:schemeClr val="tx1"/>
                </a:solidFill>
              </a:endParaRPr>
            </a:p>
          </p:txBody>
        </p:sp>
        <p:sp>
          <p:nvSpPr>
            <p:cNvPr id="78" name="Rectangle: Rounded Corners 77">
              <a:extLst>
                <a:ext uri="{FF2B5EF4-FFF2-40B4-BE49-F238E27FC236}">
                  <a16:creationId xmlns:a16="http://schemas.microsoft.com/office/drawing/2014/main" id="{691DC84B-4F16-BACA-C7B6-D3D4820B204E}"/>
                </a:ext>
              </a:extLst>
            </p:cNvPr>
            <p:cNvSpPr/>
            <p:nvPr/>
          </p:nvSpPr>
          <p:spPr>
            <a:xfrm rot="2700000">
              <a:off x="6747753" y="5557096"/>
              <a:ext cx="522607" cy="522607"/>
            </a:xfrm>
            <a:prstGeom prst="roundRect">
              <a:avLst/>
            </a:prstGeom>
            <a:gradFill>
              <a:gsLst>
                <a:gs pos="0">
                  <a:srgbClr val="4826DC"/>
                </a:gs>
                <a:gs pos="3000">
                  <a:srgbClr val="4D26DC"/>
                </a:gs>
                <a:gs pos="32000">
                  <a:srgbClr val="7226DE"/>
                </a:gs>
                <a:gs pos="58000">
                  <a:srgbClr val="8D27E0"/>
                </a:gs>
                <a:gs pos="82000">
                  <a:srgbClr val="9D27E1"/>
                </a:gs>
                <a:gs pos="100000">
                  <a:srgbClr val="A327E1"/>
                </a:gs>
              </a:gsLst>
              <a:lin ang="18900000" scaled="1"/>
            </a:gradFill>
            <a:ln w="237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91" name="TextBox 90">
              <a:extLst>
                <a:ext uri="{FF2B5EF4-FFF2-40B4-BE49-F238E27FC236}">
                  <a16:creationId xmlns:a16="http://schemas.microsoft.com/office/drawing/2014/main" id="{79A52495-9486-DFB9-BA03-43ACF7D0E951}"/>
                </a:ext>
              </a:extLst>
            </p:cNvPr>
            <p:cNvSpPr txBox="1"/>
            <p:nvPr/>
          </p:nvSpPr>
          <p:spPr>
            <a:xfrm>
              <a:off x="7624485" y="5664530"/>
              <a:ext cx="3478666" cy="307777"/>
            </a:xfrm>
            <a:prstGeom prst="rect">
              <a:avLst/>
            </a:prstGeom>
            <a:noFill/>
          </p:spPr>
          <p:txBody>
            <a:bodyPr wrap="square">
              <a:spAutoFit/>
            </a:bodyPr>
            <a:lstStyle/>
            <a:p>
              <a:r>
                <a:rPr lang="en-IN" sz="1400" b="0" i="0" dirty="0">
                  <a:solidFill>
                    <a:schemeClr val="bg1"/>
                  </a:solidFill>
                  <a:effectLst/>
                  <a:latin typeface="Montserrat" panose="00000500000000000000" pitchFamily="2" charset="0"/>
                </a:rPr>
                <a:t>Delight and Emotional Engagement</a:t>
              </a:r>
              <a:endParaRPr lang="en-IN" sz="1400" dirty="0">
                <a:solidFill>
                  <a:schemeClr val="bg1"/>
                </a:solidFill>
                <a:latin typeface="Montserrat" panose="00000500000000000000" pitchFamily="2" charset="0"/>
              </a:endParaRPr>
            </a:p>
          </p:txBody>
        </p:sp>
        <p:sp>
          <p:nvSpPr>
            <p:cNvPr id="101" name="TextBox 100">
              <a:extLst>
                <a:ext uri="{FF2B5EF4-FFF2-40B4-BE49-F238E27FC236}">
                  <a16:creationId xmlns:a16="http://schemas.microsoft.com/office/drawing/2014/main" id="{F5174AE6-5E08-E4BE-A78C-9CCC0114CFAD}"/>
                </a:ext>
              </a:extLst>
            </p:cNvPr>
            <p:cNvSpPr txBox="1"/>
            <p:nvPr/>
          </p:nvSpPr>
          <p:spPr>
            <a:xfrm>
              <a:off x="6772895" y="5601030"/>
              <a:ext cx="472322" cy="400110"/>
            </a:xfrm>
            <a:prstGeom prst="rect">
              <a:avLst/>
            </a:prstGeom>
            <a:noFill/>
          </p:spPr>
          <p:txBody>
            <a:bodyPr wrap="square">
              <a:spAutoFit/>
            </a:bodyPr>
            <a:lstStyle/>
            <a:p>
              <a:pPr algn="ctr"/>
              <a:r>
                <a:rPr lang="en-IN" sz="2000" b="1" i="0" dirty="0">
                  <a:solidFill>
                    <a:schemeClr val="bg1"/>
                  </a:solidFill>
                  <a:effectLst/>
                  <a:latin typeface="Montserrat" panose="00000500000000000000" pitchFamily="2" charset="0"/>
                </a:rPr>
                <a:t>10</a:t>
              </a:r>
              <a:endParaRPr lang="en-IN" sz="2000" b="1" dirty="0">
                <a:solidFill>
                  <a:schemeClr val="bg1"/>
                </a:solidFill>
                <a:latin typeface="Montserrat" panose="00000500000000000000" pitchFamily="2" charset="0"/>
              </a:endParaRPr>
            </a:p>
          </p:txBody>
        </p:sp>
      </p:grpSp>
    </p:spTree>
    <p:extLst>
      <p:ext uri="{BB962C8B-B14F-4D97-AF65-F5344CB8AC3E}">
        <p14:creationId xmlns:p14="http://schemas.microsoft.com/office/powerpoint/2010/main" val="343893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9F67AF9D-3BA9-3431-A35B-56BB30B5AA8E}"/>
              </a:ext>
            </a:extLst>
          </p:cNvPr>
          <p:cNvSpPr/>
          <p:nvPr/>
        </p:nvSpPr>
        <p:spPr>
          <a:xfrm>
            <a:off x="6137570" y="0"/>
            <a:ext cx="6061266" cy="6862608"/>
          </a:xfrm>
          <a:custGeom>
            <a:avLst/>
            <a:gdLst>
              <a:gd name="connsiteX0" fmla="*/ 6060189 w 6061266"/>
              <a:gd name="connsiteY0" fmla="*/ -396 h 6862608"/>
              <a:gd name="connsiteX1" fmla="*/ 6060189 w 6061266"/>
              <a:gd name="connsiteY1" fmla="*/ 6862213 h 6862608"/>
              <a:gd name="connsiteX2" fmla="*/ 3304519 w 6061266"/>
              <a:gd name="connsiteY2" fmla="*/ 6862213 h 6862608"/>
              <a:gd name="connsiteX3" fmla="*/ 449098 w 6061266"/>
              <a:gd name="connsiteY3" fmla="*/ 4006249 h 6862608"/>
              <a:gd name="connsiteX4" fmla="*/ 447741 w 6061266"/>
              <a:gd name="connsiteY4" fmla="*/ 1835732 h 6862608"/>
              <a:gd name="connsiteX5" fmla="*/ 449098 w 6061266"/>
              <a:gd name="connsiteY5" fmla="*/ 1834458 h 6862608"/>
              <a:gd name="connsiteX6" fmla="*/ 2283951 w 6061266"/>
              <a:gd name="connsiteY6" fmla="*/ -396 h 686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61266" h="6862608">
                <a:moveTo>
                  <a:pt x="6060189" y="-396"/>
                </a:moveTo>
                <a:lnTo>
                  <a:pt x="6060189" y="6862213"/>
                </a:lnTo>
                <a:lnTo>
                  <a:pt x="3304519" y="6862213"/>
                </a:lnTo>
                <a:lnTo>
                  <a:pt x="449098" y="4006249"/>
                </a:lnTo>
                <a:cubicBezTo>
                  <a:pt x="-150502" y="3407244"/>
                  <a:pt x="-151316" y="2435468"/>
                  <a:pt x="447741" y="1835732"/>
                </a:cubicBezTo>
                <a:cubicBezTo>
                  <a:pt x="448284" y="1835326"/>
                  <a:pt x="448555" y="1834892"/>
                  <a:pt x="449098" y="1834458"/>
                </a:cubicBezTo>
                <a:lnTo>
                  <a:pt x="2283951" y="-396"/>
                </a:lnTo>
                <a:close/>
              </a:path>
            </a:pathLst>
          </a:custGeom>
          <a:gradFill>
            <a:gsLst>
              <a:gs pos="0">
                <a:srgbClr val="A327E1"/>
              </a:gs>
              <a:gs pos="40000">
                <a:srgbClr val="8227DF"/>
              </a:gs>
              <a:gs pos="100000">
                <a:srgbClr val="4826DC"/>
              </a:gs>
            </a:gsLst>
            <a:lin ang="18900000" scaled="1"/>
          </a:gradFill>
          <a:ln w="2537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7" name="Freeform: Shape 6">
            <a:extLst>
              <a:ext uri="{FF2B5EF4-FFF2-40B4-BE49-F238E27FC236}">
                <a16:creationId xmlns:a16="http://schemas.microsoft.com/office/drawing/2014/main" id="{BB096323-45C7-8330-AD7D-0F15411CFE51}"/>
              </a:ext>
            </a:extLst>
          </p:cNvPr>
          <p:cNvSpPr/>
          <p:nvPr/>
        </p:nvSpPr>
        <p:spPr>
          <a:xfrm>
            <a:off x="5046931" y="1239318"/>
            <a:ext cx="3017316" cy="5622475"/>
          </a:xfrm>
          <a:custGeom>
            <a:avLst/>
            <a:gdLst>
              <a:gd name="connsiteX0" fmla="*/ 577177 w 3017316"/>
              <a:gd name="connsiteY0" fmla="*/ 5150424 h 5622475"/>
              <a:gd name="connsiteX1" fmla="*/ 1048835 w 3017316"/>
              <a:gd name="connsiteY1" fmla="*/ 5622080 h 5622475"/>
              <a:gd name="connsiteX2" fmla="*/ 1021728 w 3017316"/>
              <a:gd name="connsiteY2" fmla="*/ 5622080 h 5622475"/>
              <a:gd name="connsiteX3" fmla="*/ 563353 w 3017316"/>
              <a:gd name="connsiteY3" fmla="*/ 5163706 h 5622475"/>
              <a:gd name="connsiteX4" fmla="*/ 562810 w 3017316"/>
              <a:gd name="connsiteY4" fmla="*/ 2439643 h 5622475"/>
              <a:gd name="connsiteX5" fmla="*/ 563353 w 3017316"/>
              <a:gd name="connsiteY5" fmla="*/ 2439209 h 5622475"/>
              <a:gd name="connsiteX6" fmla="*/ 3002957 w 3017316"/>
              <a:gd name="connsiteY6" fmla="*/ -396 h 5622475"/>
              <a:gd name="connsiteX7" fmla="*/ 3016239 w 3017316"/>
              <a:gd name="connsiteY7" fmla="*/ 13158 h 5622475"/>
              <a:gd name="connsiteX8" fmla="*/ 576635 w 3017316"/>
              <a:gd name="connsiteY8" fmla="*/ 2452762 h 5622475"/>
              <a:gd name="connsiteX9" fmla="*/ 576635 w 3017316"/>
              <a:gd name="connsiteY9" fmla="*/ 5150424 h 562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17316" h="5622475">
                <a:moveTo>
                  <a:pt x="577177" y="5150424"/>
                </a:moveTo>
                <a:lnTo>
                  <a:pt x="1048835" y="5622080"/>
                </a:lnTo>
                <a:lnTo>
                  <a:pt x="1021728" y="5622080"/>
                </a:lnTo>
                <a:lnTo>
                  <a:pt x="563353" y="5163706"/>
                </a:lnTo>
                <a:cubicBezTo>
                  <a:pt x="-189130" y="4411604"/>
                  <a:pt x="-189130" y="3191990"/>
                  <a:pt x="562810" y="2439643"/>
                </a:cubicBezTo>
                <a:cubicBezTo>
                  <a:pt x="563081" y="2439507"/>
                  <a:pt x="563081" y="2439345"/>
                  <a:pt x="563353" y="2439209"/>
                </a:cubicBezTo>
                <a:lnTo>
                  <a:pt x="3002957" y="-396"/>
                </a:lnTo>
                <a:lnTo>
                  <a:pt x="3016239" y="13158"/>
                </a:lnTo>
                <a:lnTo>
                  <a:pt x="576635" y="2452762"/>
                </a:lnTo>
                <a:cubicBezTo>
                  <a:pt x="-167986" y="3197873"/>
                  <a:pt x="-167986" y="4405313"/>
                  <a:pt x="576635" y="5150424"/>
                </a:cubicBezTo>
                <a:close/>
              </a:path>
            </a:pathLst>
          </a:custGeom>
          <a:solidFill>
            <a:srgbClr val="FFFFFF"/>
          </a:solidFill>
          <a:ln w="27093" cap="flat">
            <a:noFill/>
            <a:prstDash val="solid"/>
            <a:miter/>
          </a:ln>
        </p:spPr>
        <p:txBody>
          <a:bodyPr rtlCol="0" anchor="ctr"/>
          <a:lstStyle/>
          <a:p>
            <a:endParaRPr lang="en-IN"/>
          </a:p>
        </p:txBody>
      </p:sp>
      <p:sp>
        <p:nvSpPr>
          <p:cNvPr id="8" name="Rectangle: Rounded Corners 7">
            <a:extLst>
              <a:ext uri="{FF2B5EF4-FFF2-40B4-BE49-F238E27FC236}">
                <a16:creationId xmlns:a16="http://schemas.microsoft.com/office/drawing/2014/main" id="{FD07D448-B036-5B4A-BD45-80EC2F62178C}"/>
              </a:ext>
            </a:extLst>
          </p:cNvPr>
          <p:cNvSpPr/>
          <p:nvPr/>
        </p:nvSpPr>
        <p:spPr>
          <a:xfrm rot="2700000">
            <a:off x="5612356" y="531330"/>
            <a:ext cx="1006201" cy="1006201"/>
          </a:xfrm>
          <a:prstGeom prst="roundRect">
            <a:avLst/>
          </a:prstGeom>
          <a:solidFill>
            <a:schemeClr val="bg1">
              <a:alpha val="6000"/>
            </a:schemeClr>
          </a:solidFill>
          <a:ln w="254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a:p>
        </p:txBody>
      </p:sp>
      <p:sp>
        <p:nvSpPr>
          <p:cNvPr id="9" name="Freeform: Shape 8">
            <a:extLst>
              <a:ext uri="{FF2B5EF4-FFF2-40B4-BE49-F238E27FC236}">
                <a16:creationId xmlns:a16="http://schemas.microsoft.com/office/drawing/2014/main" id="{F8B13636-25C0-22E7-6488-1EA4E7562CAC}"/>
              </a:ext>
            </a:extLst>
          </p:cNvPr>
          <p:cNvSpPr/>
          <p:nvPr/>
        </p:nvSpPr>
        <p:spPr>
          <a:xfrm>
            <a:off x="7968833" y="1155288"/>
            <a:ext cx="179988" cy="179988"/>
          </a:xfrm>
          <a:custGeom>
            <a:avLst/>
            <a:gdLst>
              <a:gd name="connsiteX0" fmla="*/ 179988 w 179988"/>
              <a:gd name="connsiteY0" fmla="*/ 89994 h 179988"/>
              <a:gd name="connsiteX1" fmla="*/ 89994 w 179988"/>
              <a:gd name="connsiteY1" fmla="*/ 179989 h 179988"/>
              <a:gd name="connsiteX2" fmla="*/ -1 w 179988"/>
              <a:gd name="connsiteY2" fmla="*/ 89994 h 179988"/>
              <a:gd name="connsiteX3" fmla="*/ 89994 w 179988"/>
              <a:gd name="connsiteY3" fmla="*/ 0 h 179988"/>
              <a:gd name="connsiteX4" fmla="*/ 179988 w 179988"/>
              <a:gd name="connsiteY4" fmla="*/ 89994 h 179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88" h="179988">
                <a:moveTo>
                  <a:pt x="179988" y="89994"/>
                </a:moveTo>
                <a:cubicBezTo>
                  <a:pt x="179988" y="139697"/>
                  <a:pt x="139697" y="179989"/>
                  <a:pt x="89994" y="179989"/>
                </a:cubicBezTo>
                <a:cubicBezTo>
                  <a:pt x="40291" y="179989"/>
                  <a:pt x="-1" y="139697"/>
                  <a:pt x="-1" y="89994"/>
                </a:cubicBezTo>
                <a:cubicBezTo>
                  <a:pt x="-1" y="40292"/>
                  <a:pt x="40291" y="0"/>
                  <a:pt x="89994" y="0"/>
                </a:cubicBezTo>
                <a:cubicBezTo>
                  <a:pt x="139697" y="0"/>
                  <a:pt x="179988" y="40292"/>
                  <a:pt x="179988" y="89994"/>
                </a:cubicBezTo>
                <a:close/>
              </a:path>
            </a:pathLst>
          </a:custGeom>
          <a:solidFill>
            <a:srgbClr val="FFFFFF"/>
          </a:solidFill>
          <a:ln w="27093" cap="flat">
            <a:noFill/>
            <a:prstDash val="solid"/>
            <a:miter/>
          </a:ln>
        </p:spPr>
        <p:txBody>
          <a:bodyPr rtlCol="0" anchor="ctr"/>
          <a:lstStyle/>
          <a:p>
            <a:endParaRPr lang="en-IN"/>
          </a:p>
        </p:txBody>
      </p:sp>
      <p:grpSp>
        <p:nvGrpSpPr>
          <p:cNvPr id="19" name="Group 18">
            <a:extLst>
              <a:ext uri="{FF2B5EF4-FFF2-40B4-BE49-F238E27FC236}">
                <a16:creationId xmlns:a16="http://schemas.microsoft.com/office/drawing/2014/main" id="{5A072D63-CA03-D9B5-9FD4-F35D8CEBC649}"/>
              </a:ext>
            </a:extLst>
          </p:cNvPr>
          <p:cNvGrpSpPr/>
          <p:nvPr/>
        </p:nvGrpSpPr>
        <p:grpSpPr>
          <a:xfrm>
            <a:off x="474989" y="162397"/>
            <a:ext cx="4393426" cy="5908669"/>
            <a:chOff x="7306961" y="800063"/>
            <a:chExt cx="4393426" cy="5908669"/>
          </a:xfrm>
        </p:grpSpPr>
        <p:sp>
          <p:nvSpPr>
            <p:cNvPr id="20" name="TextBox 19">
              <a:extLst>
                <a:ext uri="{FF2B5EF4-FFF2-40B4-BE49-F238E27FC236}">
                  <a16:creationId xmlns:a16="http://schemas.microsoft.com/office/drawing/2014/main" id="{F37A935B-ED8F-71C5-70F2-A4C78235494C}"/>
                </a:ext>
              </a:extLst>
            </p:cNvPr>
            <p:cNvSpPr txBox="1"/>
            <p:nvPr/>
          </p:nvSpPr>
          <p:spPr>
            <a:xfrm>
              <a:off x="7356244" y="1612295"/>
              <a:ext cx="4205140" cy="707886"/>
            </a:xfrm>
            <a:prstGeom prst="rect">
              <a:avLst/>
            </a:prstGeom>
            <a:noFill/>
          </p:spPr>
          <p:txBody>
            <a:bodyPr wrap="square">
              <a:spAutoFit/>
            </a:bodyPr>
            <a:lstStyle/>
            <a:p>
              <a:endParaRPr lang="en-IN" sz="4000" b="1" dirty="0">
                <a:solidFill>
                  <a:schemeClr val="bg1"/>
                </a:solidFill>
                <a:latin typeface="Montserrat" panose="00000500000000000000" pitchFamily="2" charset="0"/>
              </a:endParaRPr>
            </a:p>
          </p:txBody>
        </p:sp>
        <p:sp>
          <p:nvSpPr>
            <p:cNvPr id="21" name="TextBox 20">
              <a:extLst>
                <a:ext uri="{FF2B5EF4-FFF2-40B4-BE49-F238E27FC236}">
                  <a16:creationId xmlns:a16="http://schemas.microsoft.com/office/drawing/2014/main" id="{7C9F35AF-395D-2EB3-7B93-0B29B8D28767}"/>
                </a:ext>
              </a:extLst>
            </p:cNvPr>
            <p:cNvSpPr txBox="1"/>
            <p:nvPr/>
          </p:nvSpPr>
          <p:spPr>
            <a:xfrm>
              <a:off x="7306961" y="800063"/>
              <a:ext cx="4393426" cy="5908669"/>
            </a:xfrm>
            <a:prstGeom prst="rect">
              <a:avLst/>
            </a:prstGeom>
            <a:noFill/>
          </p:spPr>
          <p:txBody>
            <a:bodyPr wrap="square">
              <a:spAutoFit/>
            </a:bodyPr>
            <a:lstStyle/>
            <a:p>
              <a:r>
                <a:rPr lang="en-US" sz="4000" b="1" dirty="0">
                  <a:solidFill>
                    <a:schemeClr val="bg1"/>
                  </a:solidFill>
                  <a:latin typeface="Montserrat" panose="00000500000000000000" pitchFamily="2" charset="0"/>
                </a:rPr>
                <a:t>Impact and Benefits of AI Chatbots:</a:t>
              </a:r>
            </a:p>
            <a:p>
              <a:pPr>
                <a:buFont typeface="Arial" panose="020B0604020202020204" pitchFamily="34" charset="0"/>
                <a:buChar char="•"/>
              </a:pPr>
              <a:r>
                <a:rPr lang="en-US" b="1" dirty="0">
                  <a:solidFill>
                    <a:schemeClr val="bg1"/>
                  </a:solidFill>
                  <a:latin typeface="Montserrat" panose="00000500000000000000" pitchFamily="2" charset="0"/>
                </a:rPr>
                <a:t>Improved Customer Support</a:t>
              </a:r>
              <a:r>
                <a:rPr lang="en-US" dirty="0">
                  <a:solidFill>
                    <a:schemeClr val="bg1"/>
                  </a:solidFill>
                  <a:latin typeface="Montserrat" panose="00000500000000000000" pitchFamily="2" charset="0"/>
                </a:rPr>
                <a:t> – AI chatbots provide 24/7 instant responses, reducing wait times and improving customer satisfaction.</a:t>
              </a:r>
            </a:p>
            <a:p>
              <a:pPr>
                <a:buFont typeface="Arial" panose="020B0604020202020204" pitchFamily="34" charset="0"/>
                <a:buChar char="•"/>
              </a:pPr>
              <a:r>
                <a:rPr lang="en-US" b="1" dirty="0">
                  <a:solidFill>
                    <a:schemeClr val="bg1"/>
                  </a:solidFill>
                  <a:latin typeface="Montserrat" panose="00000500000000000000" pitchFamily="2" charset="0"/>
                </a:rPr>
                <a:t>Cost Savings</a:t>
              </a:r>
              <a:r>
                <a:rPr lang="en-US" dirty="0">
                  <a:solidFill>
                    <a:schemeClr val="bg1"/>
                  </a:solidFill>
                  <a:latin typeface="Montserrat" panose="00000500000000000000" pitchFamily="2" charset="0"/>
                </a:rPr>
                <a:t> – Businesses save on operational costs by automating repetitive tasks and reducing the need for large support teams.</a:t>
              </a:r>
            </a:p>
            <a:p>
              <a:pPr>
                <a:buFont typeface="Arial" panose="020B0604020202020204" pitchFamily="34" charset="0"/>
                <a:buChar char="•"/>
              </a:pPr>
              <a:r>
                <a:rPr lang="en-US" b="1" dirty="0">
                  <a:solidFill>
                    <a:schemeClr val="bg1"/>
                  </a:solidFill>
                  <a:latin typeface="Montserrat" panose="00000500000000000000" pitchFamily="2" charset="0"/>
                </a:rPr>
                <a:t>Increased Efficiency</a:t>
              </a:r>
              <a:r>
                <a:rPr lang="en-US" dirty="0">
                  <a:solidFill>
                    <a:schemeClr val="bg1"/>
                  </a:solidFill>
                  <a:latin typeface="Montserrat" panose="00000500000000000000" pitchFamily="2" charset="0"/>
                </a:rPr>
                <a:t> – Chatbots handle multiple queries simultaneously, streamlining processes and enhancing productivity.</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Montserrat" panose="00000500000000000000" pitchFamily="2" charset="0"/>
              </a:endParaRPr>
            </a:p>
          </p:txBody>
        </p:sp>
      </p:grpSp>
      <p:pic>
        <p:nvPicPr>
          <p:cNvPr id="8263" name="Picture 7" descr="How Does AI Chatbot Enhance Customer Experiences and Legacy?">
            <a:extLst>
              <a:ext uri="{FF2B5EF4-FFF2-40B4-BE49-F238E27FC236}">
                <a16:creationId xmlns:a16="http://schemas.microsoft.com/office/drawing/2014/main" id="{3DA5920A-1A4A-3E86-FF12-A9548B0C0E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6096000" y="813636"/>
            <a:ext cx="6282958" cy="5714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0561938"/>
      </p:ext>
    </p:extLst>
  </p:cSld>
  <p:clrMapOvr>
    <a:masterClrMapping/>
  </p:clrMapOvr>
</p:sld>
</file>

<file path=ppt/theme/theme1.xml><?xml version="1.0" encoding="utf-8"?>
<a:theme xmlns:a="http://schemas.openxmlformats.org/drawingml/2006/main" name="Office Theme">
  <a:themeElements>
    <a:clrScheme name="Custom 435">
      <a:dk1>
        <a:sysClr val="windowText" lastClr="000000"/>
      </a:dk1>
      <a:lt1>
        <a:sysClr val="window" lastClr="FFFFFF"/>
      </a:lt1>
      <a:dk2>
        <a:srgbClr val="44546A"/>
      </a:dk2>
      <a:lt2>
        <a:srgbClr val="E7E6E6"/>
      </a:lt2>
      <a:accent1>
        <a:srgbClr val="4826DC"/>
      </a:accent1>
      <a:accent2>
        <a:srgbClr val="5826DD"/>
      </a:accent2>
      <a:accent3>
        <a:srgbClr val="7326DE"/>
      </a:accent3>
      <a:accent4>
        <a:srgbClr val="8827E0"/>
      </a:accent4>
      <a:accent5>
        <a:srgbClr val="8827E0"/>
      </a:accent5>
      <a:accent6>
        <a:srgbClr val="A027E1"/>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458</TotalTime>
  <Words>877</Words>
  <Application>Microsoft Office PowerPoint</Application>
  <PresentationFormat>Widescreen</PresentationFormat>
  <Paragraphs>92</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SlideEgg</dc:creator>
  <cp:lastModifiedBy>Prince Rajak</cp:lastModifiedBy>
  <cp:revision>150</cp:revision>
  <dcterms:created xsi:type="dcterms:W3CDTF">2023-06-27T03:48:36Z</dcterms:created>
  <dcterms:modified xsi:type="dcterms:W3CDTF">2025-02-17T17:16:43Z</dcterms:modified>
</cp:coreProperties>
</file>

<file path=docProps/thumbnail.jpeg>
</file>